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handoutMasterIdLst>
    <p:handoutMasterId r:id="rId31"/>
  </p:handoutMasterIdLst>
  <p:sldIdLst>
    <p:sldId id="310" r:id="rId3"/>
    <p:sldId id="3019" r:id="rId5"/>
    <p:sldId id="3721" r:id="rId6"/>
    <p:sldId id="3706" r:id="rId7"/>
    <p:sldId id="3707" r:id="rId8"/>
    <p:sldId id="3714" r:id="rId9"/>
    <p:sldId id="3715" r:id="rId10"/>
    <p:sldId id="3716" r:id="rId11"/>
    <p:sldId id="3717" r:id="rId12"/>
    <p:sldId id="3722" r:id="rId13"/>
    <p:sldId id="3723" r:id="rId14"/>
    <p:sldId id="3724" r:id="rId15"/>
    <p:sldId id="3728" r:id="rId16"/>
    <p:sldId id="3725" r:id="rId17"/>
    <p:sldId id="3727" r:id="rId18"/>
    <p:sldId id="3718" r:id="rId19"/>
    <p:sldId id="3729" r:id="rId20"/>
    <p:sldId id="3730" r:id="rId21"/>
    <p:sldId id="3731" r:id="rId22"/>
    <p:sldId id="3732" r:id="rId23"/>
    <p:sldId id="3733" r:id="rId24"/>
    <p:sldId id="3734" r:id="rId25"/>
    <p:sldId id="3735" r:id="rId26"/>
    <p:sldId id="3736" r:id="rId27"/>
    <p:sldId id="3737" r:id="rId28"/>
    <p:sldId id="3738" r:id="rId29"/>
    <p:sldId id="298" r:id="rId30"/>
  </p:sldIdLst>
  <p:sldSz cx="12858750" cy="7232650"/>
  <p:notesSz cx="6858000" cy="9144000"/>
  <p:custDataLst>
    <p:tags r:id="rId3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7" userDrawn="1">
          <p15:clr>
            <a:srgbClr val="A4A3A4"/>
          </p15:clr>
        </p15:guide>
        <p15:guide id="2" pos="4183" userDrawn="1">
          <p15:clr>
            <a:srgbClr val="A4A3A4"/>
          </p15:clr>
        </p15:guide>
        <p15:guide id="3" pos="461" userDrawn="1">
          <p15:clr>
            <a:srgbClr val="A4A3A4"/>
          </p15:clr>
        </p15:guide>
        <p15:guide id="4" orient="horz" pos="3971" userDrawn="1">
          <p15:clr>
            <a:srgbClr val="A4A3A4"/>
          </p15:clr>
        </p15:guide>
        <p15:guide id="5" pos="762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0C0C"/>
    <a:srgbClr val="0066CC"/>
    <a:srgbClr val="00B050"/>
    <a:srgbClr val="F0F0F0"/>
    <a:srgbClr val="2FA9E3"/>
    <a:srgbClr val="E85B1F"/>
    <a:srgbClr val="B5281D"/>
    <a:srgbClr val="FEB717"/>
    <a:srgbClr val="80BD3C"/>
    <a:srgbClr val="36A5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5847" autoAdjust="0"/>
  </p:normalViewPr>
  <p:slideViewPr>
    <p:cSldViewPr showGuides="1">
      <p:cViewPr varScale="1">
        <p:scale>
          <a:sx n="78" d="100"/>
          <a:sy n="78" d="100"/>
        </p:scale>
        <p:origin x="576" y="38"/>
      </p:cViewPr>
      <p:guideLst>
        <p:guide orient="horz" pos="377"/>
        <p:guide pos="4183"/>
        <p:guide pos="461"/>
        <p:guide orient="horz" pos="3971"/>
        <p:guide pos="7623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90" d="100"/>
          <a:sy n="90" d="100"/>
        </p:scale>
        <p:origin x="3192" y="23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5" Type="http://schemas.openxmlformats.org/officeDocument/2006/relationships/tags" Target="tags/tag63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handoutMaster" Target="handoutMasters/handoutMaster1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71C76C-BFCF-4BD7-B321-7663E19FD8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13E091-787B-4E5C-BE29-9481FD2F88C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眉占位符 4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1402060" y="6848475"/>
            <a:ext cx="1401445" cy="384175"/>
          </a:xfrm>
          <a:prstGeom prst="rect">
            <a:avLst/>
          </a:prstGeom>
        </p:spPr>
        <p:txBody>
          <a:bodyPr/>
          <a:lstStyle/>
          <a:p>
            <a:r>
              <a:rPr lang="en-US" altLang="zh-CN"/>
              <a:t>        </a:t>
            </a:r>
            <a:fld id="{8C92ADDF-ABC6-4EEC-846D-A1AE2D4106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15"/>
          <p:cNvGrpSpPr/>
          <p:nvPr userDrawn="1"/>
        </p:nvGrpSpPr>
        <p:grpSpPr bwMode="auto">
          <a:xfrm>
            <a:off x="-60" y="6701363"/>
            <a:ext cx="12885539" cy="531289"/>
            <a:chOff x="0" y="4681728"/>
            <a:chExt cx="9163025" cy="377953"/>
          </a:xfrm>
        </p:grpSpPr>
        <p:sp>
          <p:nvSpPr>
            <p:cNvPr id="27" name="矩形 26"/>
            <p:cNvSpPr/>
            <p:nvPr/>
          </p:nvSpPr>
          <p:spPr>
            <a:xfrm>
              <a:off x="0" y="4681729"/>
              <a:ext cx="9163025" cy="377952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8785201" y="4681728"/>
              <a:ext cx="377824" cy="377952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4681728"/>
              <a:ext cx="377824" cy="377952"/>
            </a:xfrm>
            <a:prstGeom prst="rect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5400000">
              <a:off x="8910592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" name="等腰三角形 30"/>
            <p:cNvSpPr/>
            <p:nvPr/>
          </p:nvSpPr>
          <p:spPr>
            <a:xfrm rot="16200000">
              <a:off x="125391" y="4815142"/>
              <a:ext cx="127043" cy="111125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5" name="标题 1"/>
          <p:cNvSpPr>
            <a:spLocks noGrp="1"/>
          </p:cNvSpPr>
          <p:nvPr>
            <p:ph type="title"/>
          </p:nvPr>
        </p:nvSpPr>
        <p:spPr>
          <a:xfrm>
            <a:off x="361786" y="187173"/>
            <a:ext cx="5101249" cy="411344"/>
          </a:xfrm>
        </p:spPr>
        <p:txBody>
          <a:bodyPr anchor="ctr">
            <a:noAutofit/>
          </a:bodyPr>
          <a:lstStyle>
            <a:lvl1pPr algn="l" rtl="0" eaLnBrk="1" fontAlgn="base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6" name="组合 24"/>
          <p:cNvGrpSpPr/>
          <p:nvPr userDrawn="1"/>
        </p:nvGrpSpPr>
        <p:grpSpPr bwMode="auto">
          <a:xfrm>
            <a:off x="0" y="87933"/>
            <a:ext cx="12885539" cy="570218"/>
            <a:chOff x="0" y="242094"/>
            <a:chExt cx="9163025" cy="575006"/>
          </a:xfrm>
          <a:solidFill>
            <a:srgbClr val="C00000"/>
          </a:solidFill>
        </p:grpSpPr>
        <p:grpSp>
          <p:nvGrpSpPr>
            <p:cNvPr id="17" name="组合 9"/>
            <p:cNvGrpSpPr/>
            <p:nvPr/>
          </p:nvGrpSpPr>
          <p:grpSpPr bwMode="auto">
            <a:xfrm flipH="1">
              <a:off x="9060600" y="242094"/>
              <a:ext cx="102425" cy="564356"/>
              <a:chOff x="7668348" y="242094"/>
              <a:chExt cx="98744" cy="564356"/>
            </a:xfrm>
            <a:grpFill/>
          </p:grpSpPr>
          <p:sp>
            <p:nvSpPr>
              <p:cNvPr id="21" name="矩形 20"/>
              <p:cNvSpPr/>
              <p:nvPr/>
            </p:nvSpPr>
            <p:spPr>
              <a:xfrm>
                <a:off x="7668348" y="242468"/>
                <a:ext cx="62748" cy="564610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/>
              </a:p>
            </p:txBody>
          </p:sp>
          <p:cxnSp>
            <p:nvCxnSpPr>
              <p:cNvPr id="22" name="直接连接符 21"/>
              <p:cNvCxnSpPr/>
              <p:nvPr/>
            </p:nvCxnSpPr>
            <p:spPr>
              <a:xfrm>
                <a:off x="7767827" y="242468"/>
                <a:ext cx="0" cy="564610"/>
              </a:xfrm>
              <a:prstGeom prst="line">
                <a:avLst/>
              </a:prstGeom>
              <a:grpFill/>
              <a:ln w="2857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组合 3"/>
            <p:cNvGrpSpPr/>
            <p:nvPr/>
          </p:nvGrpSpPr>
          <p:grpSpPr bwMode="auto">
            <a:xfrm>
              <a:off x="0" y="242468"/>
              <a:ext cx="191244" cy="574632"/>
              <a:chOff x="0" y="242468"/>
              <a:chExt cx="191244" cy="574632"/>
            </a:xfrm>
            <a:grpFill/>
          </p:grpSpPr>
          <p:sp>
            <p:nvSpPr>
              <p:cNvPr id="19" name="矩形 18"/>
              <p:cNvSpPr/>
              <p:nvPr/>
            </p:nvSpPr>
            <p:spPr>
              <a:xfrm>
                <a:off x="0" y="242468"/>
                <a:ext cx="141356" cy="564610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cxnSp>
            <p:nvCxnSpPr>
              <p:cNvPr id="20" name="直接连接符 19"/>
              <p:cNvCxnSpPr/>
              <p:nvPr/>
            </p:nvCxnSpPr>
            <p:spPr>
              <a:xfrm>
                <a:off x="191244" y="252490"/>
                <a:ext cx="0" cy="564610"/>
              </a:xfrm>
              <a:prstGeom prst="line">
                <a:avLst/>
              </a:prstGeom>
              <a:grpFill/>
              <a:ln w="2857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文本框 5"/>
          <p:cNvSpPr txBox="1"/>
          <p:nvPr/>
        </p:nvSpPr>
        <p:spPr>
          <a:xfrm>
            <a:off x="11483975" y="6782435"/>
            <a:ext cx="66802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/>
            <a:fld id="{55A55124-15F1-4085-9FF2-60582F9FC95A}" type="slidenum"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 dirty="0">
              <a:solidFill>
                <a:schemeClr val="bg1"/>
              </a:solidFill>
            </a:endParaRPr>
          </a:p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fade/>
  </p:transition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_제목 슬라이드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446530"/>
            <a:ext cx="12858750" cy="1526893"/>
          </a:xfrm>
          <a:solidFill>
            <a:srgbClr val="00B0F0"/>
          </a:solidFill>
          <a:effectLst/>
        </p:spPr>
        <p:txBody>
          <a:bodyPr anchor="ctr"/>
          <a:lstStyle>
            <a:lvl1pPr algn="ctr">
              <a:defRPr sz="4745" b="1">
                <a:solidFill>
                  <a:schemeClr val="bg1"/>
                </a:solidFill>
                <a:effectLst/>
                <a:latin typeface="+mj-ea"/>
                <a:ea typeface="+mj-ea"/>
                <a:cs typeface="Microsoft Sans Serif" panose="020B0604020202020204" pitchFamily="34" charset="0"/>
              </a:defRPr>
            </a:lvl1pPr>
          </a:lstStyle>
          <a:p>
            <a:endParaRPr lang="en-US" altLang="ko-KR" dirty="0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95" y="87933"/>
            <a:ext cx="973588" cy="759600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11402060" y="6848475"/>
            <a:ext cx="1401445" cy="384175"/>
          </a:xfrm>
          <a:prstGeom prst="rect">
            <a:avLst/>
          </a:prstGeom>
        </p:spPr>
        <p:txBody>
          <a:bodyPr/>
          <a:lstStyle/>
          <a:p>
            <a:fld id="{8C92ADDF-ABC6-4EEC-846D-A1AE2D41067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 cstate="email"/>
          <a:stretch>
            <a:fillRect/>
          </a:stretch>
        </p:blipFill>
        <p:spPr>
          <a:xfrm>
            <a:off x="1575" y="688"/>
            <a:ext cx="12855600" cy="7231274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11402060" y="6848475"/>
            <a:ext cx="1401445" cy="3841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第</a:t>
            </a:r>
            <a:fld id="{8C92ADDF-ABC6-4EEC-846D-A1AE2D410679}" type="slidenum">
              <a:rPr lang="zh-CN" altLang="en-US" smtClean="0"/>
            </a:fld>
            <a:r>
              <a:rPr lang="zh-CN" altLang="en-US"/>
              <a:t>页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4" Type="http://schemas.openxmlformats.org/officeDocument/2006/relationships/notesSlide" Target="../notesSlides/notesSlide2.x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tags" Target="../tags/tag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tags" Target="../tags/tag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tags" Target="../tags/tag43.xml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tags" Target="../tags/tag47.xml"/><Relationship Id="rId4" Type="http://schemas.openxmlformats.org/officeDocument/2006/relationships/image" Target="../media/image7.png"/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tags" Target="../tags/tag4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tags" Target="../tags/tag53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tags" Target="../tags/tag5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8"/>
          <p:cNvSpPr txBox="1"/>
          <p:nvPr/>
        </p:nvSpPr>
        <p:spPr>
          <a:xfrm>
            <a:off x="2096135" y="3040261"/>
            <a:ext cx="8666480" cy="1064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latinLnBrk="0" hangingPunct="1">
              <a:lnSpc>
                <a:spcPct val="150000"/>
              </a:lnSpc>
            </a:pPr>
            <a:r>
              <a:rPr lang="zh-CN" altLang="en-US" sz="4220" b="1" dirty="0"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  <a:sym typeface="+mn-ea"/>
              </a:rPr>
              <a:t>精工技术看板算法</a:t>
            </a:r>
            <a:r>
              <a:rPr lang="zh-CN" altLang="en-US" sz="4220" b="1" dirty="0">
                <a:latin typeface="微软雅黑" panose="020B0503020204020204" pitchFamily="34" charset="-122"/>
                <a:ea typeface="微软雅黑" panose="020B0503020204020204" pitchFamily="34" charset="-122"/>
                <a:cs typeface="+mj-ea"/>
                <a:sym typeface="+mn-ea"/>
              </a:rPr>
              <a:t>说明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  <a:cs typeface="+mj-ea"/>
              <a:sym typeface="+mn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12213590" y="6791325"/>
            <a:ext cx="645160" cy="384175"/>
          </a:xfrm>
        </p:spPr>
        <p:txBody>
          <a:bodyPr/>
          <a:lstStyle/>
          <a:p>
            <a:r>
              <a:rPr lang="en-US" altLang="zh-CN">
                <a:solidFill>
                  <a:schemeClr val="bg1"/>
                </a:solidFill>
              </a:rPr>
              <a:t>1</a:t>
            </a:r>
            <a:endParaRPr lang="en-US" altLang="zh-CN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MH_Others_1"/>
          <p:cNvCxnSpPr/>
          <p:nvPr>
            <p:custDataLst>
              <p:tags r:id="rId1"/>
            </p:custDataLst>
          </p:nvPr>
        </p:nvCxnSpPr>
        <p:spPr>
          <a:xfrm>
            <a:off x="3390504" y="988629"/>
            <a:ext cx="0" cy="5364000"/>
          </a:xfrm>
          <a:prstGeom prst="line">
            <a:avLst/>
          </a:prstGeom>
          <a:ln w="41275">
            <a:solidFill>
              <a:srgbClr val="0066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Number_1">
            <a:hlinkClick r:id="" action="ppaction://noaction"/>
          </p:cNvPr>
          <p:cNvSpPr/>
          <p:nvPr>
            <p:custDataLst>
              <p:tags r:id="rId2"/>
            </p:custDataLst>
          </p:nvPr>
        </p:nvSpPr>
        <p:spPr>
          <a:xfrm>
            <a:off x="4482136" y="4874278"/>
            <a:ext cx="671200" cy="650257"/>
          </a:xfrm>
          <a:prstGeom prst="rect">
            <a:avLst/>
          </a:prstGeom>
          <a:noFill/>
          <a:ln w="25400">
            <a:solidFill>
              <a:srgbClr val="00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2800" b="1" dirty="0">
                <a:solidFill>
                  <a:srgbClr val="0066CC"/>
                </a:solidFill>
                <a:latin typeface="+mn-ea"/>
                <a:cs typeface="+mn-ea"/>
                <a:sym typeface="+mn-lt"/>
              </a:rPr>
              <a:t>04</a:t>
            </a:r>
            <a:endParaRPr lang="en-US" altLang="zh-CN" sz="2800" b="1" dirty="0">
              <a:solidFill>
                <a:srgbClr val="0066CC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7" name="MH_Entry_1">
            <a:hlinkClick r:id="" action="ppaction://noaction"/>
          </p:cNvPr>
          <p:cNvSpPr/>
          <p:nvPr>
            <p:custDataLst>
              <p:tags r:id="rId3"/>
            </p:custDataLst>
          </p:nvPr>
        </p:nvSpPr>
        <p:spPr>
          <a:xfrm>
            <a:off x="5298351" y="4874278"/>
            <a:ext cx="4024089" cy="650257"/>
          </a:xfrm>
          <a:prstGeom prst="rect">
            <a:avLst/>
          </a:prstGeom>
          <a:solidFill>
            <a:srgbClr val="0066CC"/>
          </a:solidFill>
          <a:ln w="25400">
            <a:solidFill>
              <a:srgbClr val="00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80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管理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看板</a:t>
            </a:r>
            <a:endParaRPr lang="zh-CN" altLang="en-US" sz="2800" dirty="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8" name="MH_Number_3">
            <a:hlinkClick r:id="" action="ppaction://noaction"/>
          </p:cNvPr>
          <p:cNvSpPr/>
          <p:nvPr>
            <p:custDataLst>
              <p:tags r:id="rId4"/>
            </p:custDataLst>
          </p:nvPr>
        </p:nvSpPr>
        <p:spPr>
          <a:xfrm>
            <a:off x="4485161" y="1744817"/>
            <a:ext cx="671200" cy="650257"/>
          </a:xfrm>
          <a:prstGeom prst="rect">
            <a:avLst/>
          </a:prstGeom>
          <a:noFill/>
          <a:ln w="25400">
            <a:solidFill>
              <a:srgbClr val="00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2800" b="1" dirty="0">
                <a:solidFill>
                  <a:srgbClr val="0066CC"/>
                </a:solidFill>
                <a:latin typeface="+mn-ea"/>
                <a:cs typeface="+mn-ea"/>
                <a:sym typeface="+mn-lt"/>
              </a:rPr>
              <a:t>01</a:t>
            </a:r>
            <a:endParaRPr lang="en-US" altLang="zh-CN" sz="2800" b="1" dirty="0">
              <a:solidFill>
                <a:srgbClr val="0066CC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9" name="MH_Entry_3">
            <a:hlinkClick r:id="" action="ppaction://noaction"/>
          </p:cNvPr>
          <p:cNvSpPr/>
          <p:nvPr>
            <p:custDataLst>
              <p:tags r:id="rId5"/>
            </p:custDataLst>
          </p:nvPr>
        </p:nvSpPr>
        <p:spPr>
          <a:xfrm>
            <a:off x="5277247" y="1744817"/>
            <a:ext cx="4024088" cy="650257"/>
          </a:xfrm>
          <a:prstGeom prst="rect">
            <a:avLst/>
          </a:prstGeom>
          <a:solidFill>
            <a:srgbClr val="0066CC"/>
          </a:solidFill>
          <a:ln w="25400">
            <a:solidFill>
              <a:srgbClr val="00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280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IQC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看板</a:t>
            </a:r>
            <a:endParaRPr lang="zh-CN" altLang="en-US" sz="2800" dirty="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14" name="MH_Others_2"/>
          <p:cNvSpPr txBox="1"/>
          <p:nvPr>
            <p:custDataLst>
              <p:tags r:id="rId6"/>
            </p:custDataLst>
          </p:nvPr>
        </p:nvSpPr>
        <p:spPr>
          <a:xfrm>
            <a:off x="1953359" y="881371"/>
            <a:ext cx="1054501" cy="1188575"/>
          </a:xfrm>
          <a:prstGeom prst="rect">
            <a:avLst/>
          </a:prstGeom>
          <a:noFill/>
        </p:spPr>
        <p:txBody>
          <a:bodyPr vert="eaVert" wrap="square" rtlCol="0" anchor="ctr" anchorCtr="0">
            <a:noAutofit/>
          </a:bodyPr>
          <a:lstStyle/>
          <a:p>
            <a:r>
              <a:rPr lang="en-US" altLang="zh-CN" sz="8800" dirty="0">
                <a:solidFill>
                  <a:srgbClr val="0066CC"/>
                </a:solidFill>
                <a:latin typeface="+mn-lt"/>
                <a:ea typeface="+mn-ea"/>
                <a:cs typeface="+mn-ea"/>
                <a:sym typeface="+mn-lt"/>
              </a:rPr>
              <a:t>C</a:t>
            </a:r>
            <a:endParaRPr lang="en-US" altLang="zh-CN" sz="8800" dirty="0">
              <a:solidFill>
                <a:srgbClr val="0066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MH_Others_3"/>
          <p:cNvSpPr txBox="1"/>
          <p:nvPr>
            <p:custDataLst>
              <p:tags r:id="rId7"/>
            </p:custDataLst>
          </p:nvPr>
        </p:nvSpPr>
        <p:spPr>
          <a:xfrm>
            <a:off x="2142947" y="3579497"/>
            <a:ext cx="693893" cy="1498463"/>
          </a:xfrm>
          <a:prstGeom prst="rect">
            <a:avLst/>
          </a:prstGeom>
          <a:noFill/>
        </p:spPr>
        <p:txBody>
          <a:bodyPr vert="horz" wrap="square" rtlCol="0" anchor="ctr" anchorCtr="0">
            <a:noAutofit/>
          </a:bodyPr>
          <a:lstStyle/>
          <a:p>
            <a:pPr algn="ctr"/>
            <a:r>
              <a:rPr lang="zh-CN" altLang="en-US" sz="4800" b="1" dirty="0">
                <a:solidFill>
                  <a:srgbClr val="0066CC"/>
                </a:solidFill>
                <a:latin typeface="+mn-lt"/>
                <a:ea typeface="+mn-ea"/>
                <a:cs typeface="+mn-ea"/>
                <a:sym typeface="+mn-lt"/>
              </a:rPr>
              <a:t>目</a:t>
            </a:r>
            <a:endParaRPr lang="en-US" altLang="zh-CN" sz="4800" b="1" dirty="0">
              <a:solidFill>
                <a:srgbClr val="0066CC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/>
            <a:r>
              <a:rPr lang="zh-CN" altLang="en-US" sz="4800" b="1" dirty="0">
                <a:solidFill>
                  <a:srgbClr val="0066CC"/>
                </a:solidFill>
                <a:latin typeface="+mn-lt"/>
                <a:ea typeface="+mn-ea"/>
                <a:cs typeface="+mn-ea"/>
                <a:sym typeface="+mn-lt"/>
              </a:rPr>
              <a:t>录</a:t>
            </a:r>
            <a:endParaRPr lang="zh-CN" altLang="en-US" sz="4800" b="1" dirty="0">
              <a:solidFill>
                <a:srgbClr val="0066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MH_Others_4"/>
          <p:cNvSpPr/>
          <p:nvPr>
            <p:custDataLst>
              <p:tags r:id="rId8"/>
            </p:custDataLst>
          </p:nvPr>
        </p:nvSpPr>
        <p:spPr>
          <a:xfrm>
            <a:off x="2182118" y="1632876"/>
            <a:ext cx="615553" cy="2062424"/>
          </a:xfrm>
          <a:prstGeom prst="rect">
            <a:avLst/>
          </a:prstGeom>
        </p:spPr>
        <p:txBody>
          <a:bodyPr vert="eaVert" wrap="square">
            <a:noAutofit/>
          </a:bodyPr>
          <a:lstStyle/>
          <a:p>
            <a:r>
              <a:rPr lang="en-US" altLang="zh-CN" sz="2800" spc="500" dirty="0">
                <a:solidFill>
                  <a:srgbClr val="0066CC"/>
                </a:solidFill>
                <a:latin typeface="+mn-lt"/>
                <a:ea typeface="+mn-ea"/>
                <a:cs typeface="+mn-ea"/>
                <a:sym typeface="+mn-lt"/>
              </a:rPr>
              <a:t>ONTENTS</a:t>
            </a:r>
            <a:endParaRPr lang="en-US" altLang="zh-CN" sz="2800" spc="500" dirty="0">
              <a:solidFill>
                <a:srgbClr val="0066CC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MH_Number_3">
            <a:hlinkClick r:id="" action="ppaction://noaction"/>
          </p:cNvPr>
          <p:cNvSpPr/>
          <p:nvPr>
            <p:custDataLst>
              <p:tags r:id="rId9"/>
            </p:custDataLst>
          </p:nvPr>
        </p:nvSpPr>
        <p:spPr>
          <a:xfrm>
            <a:off x="4472159" y="2823844"/>
            <a:ext cx="671200" cy="650257"/>
          </a:xfrm>
          <a:prstGeom prst="rect">
            <a:avLst/>
          </a:prstGeom>
          <a:noFill/>
          <a:ln w="25400">
            <a:solidFill>
              <a:srgbClr val="00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0066CC"/>
                </a:solidFill>
                <a:latin typeface="+mn-ea"/>
                <a:cs typeface="+mn-ea"/>
                <a:sym typeface="+mn-lt"/>
              </a:rPr>
              <a:t>02</a:t>
            </a:r>
            <a:endParaRPr lang="en-US" altLang="zh-CN" sz="2800" b="1" dirty="0">
              <a:solidFill>
                <a:srgbClr val="0066CC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18" name="MH_Entry_3">
            <a:hlinkClick r:id="" action="ppaction://noaction"/>
          </p:cNvPr>
          <p:cNvSpPr/>
          <p:nvPr>
            <p:custDataLst>
              <p:tags r:id="rId10"/>
            </p:custDataLst>
          </p:nvPr>
        </p:nvSpPr>
        <p:spPr>
          <a:xfrm>
            <a:off x="5264245" y="2823844"/>
            <a:ext cx="4024088" cy="650257"/>
          </a:xfrm>
          <a:prstGeom prst="rect">
            <a:avLst/>
          </a:prstGeom>
          <a:solidFill>
            <a:srgbClr val="0066CC"/>
          </a:solidFill>
          <a:ln w="25400">
            <a:solidFill>
              <a:srgbClr val="00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仓库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看板</a:t>
            </a:r>
            <a:endParaRPr lang="zh-CN" altLang="en-US" sz="2800" dirty="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2324715" y="6848475"/>
            <a:ext cx="880745" cy="384175"/>
          </a:xfrm>
        </p:spPr>
        <p:txBody>
          <a:bodyPr/>
          <a:lstStyle/>
          <a:p>
            <a:fld id="{8C92ADDF-ABC6-4EEC-846D-A1AE2D410679}" type="slidenum">
              <a:rPr lang="zh-CN" altLang="en-US" smtClean="0"/>
            </a:fld>
            <a:endParaRPr lang="zh-CN" altLang="en-US"/>
          </a:p>
        </p:txBody>
      </p:sp>
      <p:sp>
        <p:nvSpPr>
          <p:cNvPr id="22" name="MH_Number_3">
            <a:hlinkClick r:id="" action="ppaction://noaction"/>
          </p:cNvPr>
          <p:cNvSpPr/>
          <p:nvPr>
            <p:custDataLst>
              <p:tags r:id="rId11"/>
            </p:custDataLst>
          </p:nvPr>
        </p:nvSpPr>
        <p:spPr>
          <a:xfrm>
            <a:off x="4472157" y="3849061"/>
            <a:ext cx="671200" cy="650257"/>
          </a:xfrm>
          <a:prstGeom prst="rect">
            <a:avLst/>
          </a:prstGeom>
          <a:noFill/>
          <a:ln w="25400">
            <a:solidFill>
              <a:srgbClr val="00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sz="2800" b="1" dirty="0">
                <a:solidFill>
                  <a:srgbClr val="0066CC"/>
                </a:solidFill>
                <a:latin typeface="+mn-ea"/>
                <a:cs typeface="+mn-ea"/>
                <a:sym typeface="+mn-lt"/>
              </a:rPr>
              <a:t>03</a:t>
            </a:r>
            <a:endParaRPr lang="en-US" altLang="zh-CN" sz="2800" b="1" dirty="0">
              <a:solidFill>
                <a:srgbClr val="0066CC"/>
              </a:solidFill>
              <a:latin typeface="+mn-ea"/>
              <a:cs typeface="+mn-ea"/>
              <a:sym typeface="+mn-lt"/>
            </a:endParaRPr>
          </a:p>
        </p:txBody>
      </p:sp>
      <p:sp>
        <p:nvSpPr>
          <p:cNvPr id="23" name="MH_Entry_3">
            <a:hlinkClick r:id="" action="ppaction://noaction"/>
          </p:cNvPr>
          <p:cNvSpPr/>
          <p:nvPr>
            <p:custDataLst>
              <p:tags r:id="rId12"/>
            </p:custDataLst>
          </p:nvPr>
        </p:nvSpPr>
        <p:spPr>
          <a:xfrm>
            <a:off x="5264243" y="3849061"/>
            <a:ext cx="4024088" cy="650257"/>
          </a:xfrm>
          <a:prstGeom prst="rect">
            <a:avLst/>
          </a:prstGeom>
          <a:solidFill>
            <a:srgbClr val="0066CC"/>
          </a:solidFill>
          <a:ln w="25400">
            <a:solidFill>
              <a:srgbClr val="00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车间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看板</a:t>
            </a:r>
            <a:endParaRPr lang="zh-CN" altLang="en-US" sz="2800" dirty="0">
              <a:solidFill>
                <a:schemeClr val="bg1"/>
              </a:solidFill>
              <a:latin typeface="+mn-ea"/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地址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说明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2"/>
            </p:custDataLst>
          </p:nvPr>
        </p:nvGraphicFramePr>
        <p:xfrm>
          <a:off x="236855" y="1456055"/>
          <a:ext cx="12235815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看板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内网</a:t>
                      </a:r>
                      <a:endParaRPr lang="zh-CN" altLang="en-US"/>
                    </a:p>
                  </a:txBody>
                  <a:tcPr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IQC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看板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http://10.125.17.143/DB/index.html#/IQC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仓库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看板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http://10.125.17.143/DB/index.html#/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WH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车间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看板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http://10.125.17.143/DB/index.html#/WK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管理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看板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http://10.125.17.143/DB/index.html#/</a:t>
                      </a: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MM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一、</a:t>
            </a:r>
            <a:r>
              <a:rPr lang="en-US" altLang="zh-CN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IQC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52755" y="735965"/>
            <a:ext cx="9937750" cy="558546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一、</a:t>
            </a:r>
            <a:r>
              <a:rPr lang="en-US" altLang="zh-CN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IQC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1.1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、左边列：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36855" y="1456055"/>
          <a:ext cx="12235815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当天收货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收料提交日期为今天，已打印UID的数量（排除免检以及AH物料）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待受入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所有收料单已打印UID（状态为待IQC检验）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需要检验，IQC部门未点收的所有物料（排除免检以及AH物料）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待检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UID状态为已收料待IQC检验，且IQC部门已经点收的所有数据（排除AH物料）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合格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今天检验合格的数量（排除AH物料）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不良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今天检验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不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合格的数量（排除AH物料）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待入库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已检验未入库的所有数据（排除免检以及AH物料）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当月检查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本月检查的数量（检验总数）（排除AH物料）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一、</a:t>
            </a:r>
            <a:r>
              <a:rPr lang="en-US" altLang="zh-CN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IQC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1.2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、中上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表格：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3"/>
            </p:custDataLst>
          </p:nvPr>
        </p:nvGraphicFramePr>
        <p:xfrm>
          <a:off x="236855" y="1456055"/>
          <a:ext cx="12235815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当天收货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收料提交日期为今天，已打印UID的数量（根据QIR与IC分类区分）（排除免检以及AH物料）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待受入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所有收料单已打印UID（状态为待IQC检验），需要检验，IQC部门未点收的所有物料（根据QIR与IC分类区分）（排除免检物料）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待检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UID状态为 已收料待IQC检验，且IQC部门已经点收的所有数据（根据QIR与IC分类区分）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合格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检验日期为今天，检验合格的数量统计（根据QIR与IC分类区分）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不良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检验日期为今天，检验不合格的数量统计（根据QIR与IC分类区分）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待入库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已检验、未入库的所有数据（根据QIR与IC分类区分）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当月检查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本月检查的数量（检验总数）（根据QIR与IC分类区分）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一、</a:t>
            </a:r>
            <a:r>
              <a:rPr lang="en-US" altLang="zh-CN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IQC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1.3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、中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下：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3"/>
            </p:custDataLst>
          </p:nvPr>
        </p:nvGraphicFramePr>
        <p:xfrm>
          <a:off x="236855" y="1456055"/>
          <a:ext cx="12235815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98805">
                <a:tc rowSpan="2"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今日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达成率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目标：今日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IQC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产能目标（设置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路径：收货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-&gt;IQC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产能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维护）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 vMerge="1"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实际：今天完成检验的数量（按LOTS计算）</a:t>
                      </a:r>
                      <a:endParaRPr 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 rowSpan="4"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MTD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达成率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目标：从本月初到今天维护的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IQC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产能累计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总和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 vMerge="1"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实际：从本月初到今天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IQC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累计检查总数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（按LOTS计算）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 vMerge="1"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MTD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：实际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/ 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 vMerge="1"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Month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：实际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/ 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本月维护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IQC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产能目标总合（月初到月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尾）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一、</a:t>
            </a:r>
            <a:r>
              <a:rPr lang="en-US" altLang="zh-CN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IQC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1.4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、右边（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滞留数）：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3"/>
            </p:custDataLst>
          </p:nvPr>
        </p:nvGraphicFramePr>
        <p:xfrm>
          <a:off x="236855" y="1456055"/>
          <a:ext cx="12235815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滞留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日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UID状态为已收料待IQC检验、IQC已点收的所有数据，从IQC点收日期开始起算滞留天数（根据QIR与IC分类区分）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endParaRPr 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一、</a:t>
            </a:r>
            <a:r>
              <a:rPr lang="en-US" altLang="zh-CN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IQC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1.5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、分类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说明：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3"/>
            </p:custDataLst>
          </p:nvPr>
        </p:nvGraphicFramePr>
        <p:xfrm>
          <a:off x="236855" y="1456055"/>
          <a:ext cx="12235815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壳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ItemClass=AI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QIR=1000*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面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ItemClass=AI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QIR=2000*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带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ItemClass=AI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QIR=3000*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针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ItemClass=AI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QIR=2*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（不包含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2000*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二次部品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ItemClass=AI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不等于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1000*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2*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3000*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）或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ItemClass=AJ 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ItemClass=LA 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ItemClass=KA</a:t>
                      </a:r>
                      <a:endParaRPr 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机芯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ItemClass=AH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二、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仓库看板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52755" y="736600"/>
            <a:ext cx="10522585" cy="5913755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二、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仓库看板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2.1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、左边列：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36855" y="1456055"/>
          <a:ext cx="12235815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待检查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所有状态为待IQC检验的UID数量统计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收料中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所有已完成IQC检验与免检产品未入库的数量统计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待上架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所有状态为库存中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排除1001仓库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，排除AA/AB/AC/AD，包含QIR及IC为空的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备料中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四天内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创建的未完成的发料单，有仓数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且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未发满的小票统计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*如果仓数大于需求数量，则用需求数，否则用仓库做为最大数量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补料中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两天内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创建的未完成的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补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料单，有仓数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且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未发满的小票统计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*如果仓数大于需求数量，则用需求数，否则用仓库做为最大数量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调拨中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两天内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创建的未完成的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调拨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单，有仓数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且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未发满的小票统计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*如果仓数大于需求数量，则用需求数，否则用仓库做为最大数量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二、仓库看板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2.2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、中上表格（入库管理可视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化）：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3"/>
            </p:custDataLst>
          </p:nvPr>
        </p:nvGraphicFramePr>
        <p:xfrm>
          <a:off x="236855" y="1456055"/>
          <a:ext cx="12235815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待检查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所有状态为已收料待IQC检验UID数量统计（根据QIR和IC区分）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收料中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所有IQC检验待待入库和免检待入库UID数量统计（根据QIR和IC区分）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待上架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所有状态为库存中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（排出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1001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仓库）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UID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数量统计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（根据QIR和IC区分）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已上架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已上架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UID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数量统计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，排除5099/B/5000-00/5010-00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仓库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（根据QIR和IC区分）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二、仓库看板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2.3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、中下表格（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出库管理可视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化）：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3"/>
            </p:custDataLst>
          </p:nvPr>
        </p:nvGraphicFramePr>
        <p:xfrm>
          <a:off x="236855" y="1456055"/>
          <a:ext cx="12235815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备料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四天内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创建的未完成的发料单，有仓数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且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未发满的小票统计（根据QIR和IC区分）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*如果仓数大于需求数量，则用需求数，否则用仓库做为最大数量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补料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两天内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创建的未完成的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补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料单，有仓数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且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未发满的小票统计（根据QIR和IC区分）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*如果仓数大于需求数量，则用需求数，否则用仓库做为最大数量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调拨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两天内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创建的未完成的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调拨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单，有仓数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且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未发满的小票统计（根据QIR和IC区分）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*如果仓数大于需求数量，则用需求数，否则用仓库做为最大数量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销售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所有SAP下发34天内的订单（订单类型等于LF、排除IC等于BB/BA、排除Plant等于5200），去除SMS已出货（已销售）的订单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二、仓库看板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2.4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、右边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列（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完成率）：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3"/>
            </p:custDataLst>
          </p:nvPr>
        </p:nvGraphicFramePr>
        <p:xfrm>
          <a:off x="236855" y="1456055"/>
          <a:ext cx="12235815" cy="5224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上架 - 当天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今天创建入库单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内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有上架记录 UID/ 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天创建入库单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已入库的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UID（按LOTS计算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，排除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1001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仓库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上架 - 昨天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昨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天创建入库单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内有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上架记录UID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（截止到今日的记录）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/ 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昨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天创建入库单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意入库的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UID（按LOTS计算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，排除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1001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仓库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）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Set单 - 当天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当天创建的发料单：完成发料小票 / 当天所有发料单有仓数的小票总和（完成发料小票：发料数=需求数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或发料数=仓数）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Set单 - 昨天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昨天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创建的发料单：完成发料小票 / 当天所有发料单有仓数的小票总和（完成发料小票：发料数=需求数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或发料数=仓数）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Set单 - 前天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前天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创建的发料单：完成发料小票 / 当天所有发料单有仓数的小票总和（完成发料小票：发料数=需求数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或发料数=仓数）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Set单 - 前两天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前两天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创建的发料单：完成发料小票 / 当天所有发料单有仓数的小票总和（完成发料小票：发料数=需求数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或发料数=仓数）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补料 - 当天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当天创建的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补料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单：完成发料小票 / 当天所有发料单有仓数的小票总和（完成发料小票：发料数=需求数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或发料数=仓数）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补料 - 昨天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昨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天创建的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补料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单：完成发料小票 / 当天所有发料单有仓数的小票总和（完成发料小票：发料数=需求数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或发料数=仓数）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调拨 - 当天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当天创建的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调拨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单：完成发料小票 / 当天所有发料单有仓数的小票总和（完成发料小票：发料数=需求数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或发料数=仓数）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调拨 - 昨天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昨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天创建的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调拨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单：完成发料小票 / 当天所有发料单有仓数的小票总和（完成发料小票：发料数=需求数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或发料数=仓数）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二、仓库看板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2.5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、分类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说明：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3"/>
            </p:custDataLst>
          </p:nvPr>
        </p:nvGraphicFramePr>
        <p:xfrm>
          <a:off x="236855" y="1456055"/>
          <a:ext cx="12235815" cy="51492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7213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7213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壳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ItemClass=AI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QIR=1000*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7213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面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ItemClass=AI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QIR=2000*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7213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带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ItemClass=AI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QIR=3000*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7213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针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ItemClass=AI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QIR=2*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（不包含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2000*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7213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二次部品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ItemClass=AI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不等于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1000*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2*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3000*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）或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ItemClass=AJ 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ItemClass=LA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ItemClass=KA 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ItemClass=WP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为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空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7213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机芯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ItemClass=AH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7213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表头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ItemClass=AB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7213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成表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ItemClass=AA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ItemClass=EA 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ItemClass=AC 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或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ItemClass=AD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三、车间</a:t>
            </a: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看板</a:t>
            </a:r>
            <a:endParaRPr lang="zh-CN" altLang="en-US"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52755" y="735965"/>
            <a:ext cx="10321290" cy="580009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三、</a:t>
            </a: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车间看板</a:t>
            </a:r>
            <a:endParaRPr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2"/>
            </p:custDataLst>
          </p:nvPr>
        </p:nvGraphicFramePr>
        <p:xfrm>
          <a:off x="452755" y="1024255"/>
          <a:ext cx="12235815" cy="5395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0165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看板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说明</a:t>
                      </a:r>
                      <a:endParaRPr lang="zh-CN" altLang="en-US"/>
                    </a:p>
                  </a:txBody>
                  <a:tcPr/>
                </a:tc>
              </a:tr>
              <a:tr h="198247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车间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看板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只选择车间，不选择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线体：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22377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线体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看板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选择车间以及相关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线体：</a:t>
                      </a:r>
                      <a:endParaRPr 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7373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报工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工序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BF车间为包装，外装车间为Casing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pic>
        <p:nvPicPr>
          <p:cNvPr id="2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557395" y="1570355"/>
            <a:ext cx="3472815" cy="186309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557395" y="3585845"/>
            <a:ext cx="3472180" cy="186055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三、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车间看板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3.1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、左边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列：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36855" y="1456055"/>
          <a:ext cx="12235815" cy="479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今日产出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图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今日每个小时报工工序的过站数量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良品）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日程统计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表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以SAP的SET单日期开始计算（RELEASEDATE），所有停留在产线（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排除停留在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FQC检验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工序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）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且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未入库的流转卡数量统计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*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流转卡工序线体采用SAP优先级为准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*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排除线体优先级包含字母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Z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准备单：所有线体优先级包含字母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Z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，且未完工的流转卡（不在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FQC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检验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工序）数量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统计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质检统计表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以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进入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FQC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检验工序日期开始计算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，所有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滞留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在FQC检验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工序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的流转卡数量统计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*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排除线体优先级包含字母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Z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准备单：所有线体优先级包含字母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Z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，滞留在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FQC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检验工序的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流转卡数量统计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9880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流转卡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所有本月以前（按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SAP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工单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SET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单日期releasedate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计算）未进入报工工序的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流转卡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欠数：工单的欠数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三、</a:t>
            </a:r>
            <a:r>
              <a:rPr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车间看板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3.2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、右上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达成率：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1"/>
            </p:custDataLst>
          </p:nvPr>
        </p:nvGraphicFramePr>
        <p:xfrm>
          <a:off x="236855" y="1456055"/>
          <a:ext cx="12235815" cy="5210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6515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65150">
                <a:tc rowSpan="3"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今日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达成率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目标：今日车间产能目标（设置路径：生产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-&gt;BF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车间产能维护或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外装车间产能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维护）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65150">
                <a:tc vMerge="1"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实际：今天报工工序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过站的数量（按LOTS计算）</a:t>
                      </a:r>
                      <a:endParaRPr 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65150">
                <a:tc vMerge="1"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备注：取值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来源于今日产能的备注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栏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65785">
                <a:tc rowSpan="4"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MTD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达成率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目标：从本月初到今天维护的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车间产能累计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总和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65150">
                <a:tc vMerge="1"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实际：从本月初到今天报工工序累计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过站总数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（按LOTS计算）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65150">
                <a:tc vMerge="1"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MTD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：实际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/ 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65150">
                <a:tc vMerge="1"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Month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：实际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/ 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本月维护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车间产能目标总合（月初到月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尾）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月周期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维护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维护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地址：生产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-&gt;BF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车间产能维护或外装车间产能维护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维护方法：同一车间任意线体，需维护两条或以上的月份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栏信息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三、车间看板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3.3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、右边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中间：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3"/>
            </p:custDataLst>
          </p:nvPr>
        </p:nvGraphicFramePr>
        <p:xfrm>
          <a:off x="236855" y="1456055"/>
          <a:ext cx="12163425" cy="5158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1310"/>
                <a:gridCol w="10572115"/>
              </a:tblGrid>
              <a:tr h="47688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450850">
                <a:tc rowSpan="8"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WIP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Set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单：当天上传备料单，已过流转卡工序的数量统计（排除K线体、线体按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SAP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优先级字母分类，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A/B/C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代表外装，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Y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代表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BF1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线）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391795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准备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：滞留在【准备】工序的流转卡数量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统计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39116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外装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：滞留在【Casing】工序的流转卡数量统计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391795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修理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：滞留在【REPAIR】工序的流转卡数量统计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39116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质检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：滞留在【FQC检验】工序的流转卡数量统计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1659255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欠数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：本车间（线体）所有工单已打发料小票（排除补料小票），需求数量大于或等于工单数量的小票，ITEMCAT不等于T和M的大货小票，未发满数量（已发数量-退回数量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+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已补数量），取最大值做为计算（如果是需求数量是工单数量的倍数，则已发数量则要除以对应的倍数，四舍五入取整）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（按工单统计，工单同一项次的退料和补料信息合并计算）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线体取值：已过准备、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Casing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Band-Fit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工序且未入库流转卡按过站线体计算，未过准备工序的流转卡按SAP优先级计算（工单相同，只算一次）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391795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装带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：滞留在【Band Fit】工序的流转卡数量统计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39116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包装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：滞留在【</a:t>
                      </a: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包装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】工序的流转卡数量统计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三、车间看板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3.4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、右边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中间：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7" name="表格 6"/>
          <p:cNvGraphicFramePr/>
          <p:nvPr>
            <p:custDataLst>
              <p:tags r:id="rId3"/>
            </p:custDataLst>
          </p:nvPr>
        </p:nvGraphicFramePr>
        <p:xfrm>
          <a:off x="236855" y="1456055"/>
          <a:ext cx="12235815" cy="477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530225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529590">
                <a:tc rowSpan="8"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O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utput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Set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单：今天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【流转卡】工序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产出流转卡数量统计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30225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准备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今天【准备】工序产出流转卡数量统计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30225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外装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今天【Casing】工序产出流转卡数量统计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2959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修理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今天【REPAIR】工序产出流转卡数量统计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30225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质检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今天【FQC检验】工序产出流转卡数量统计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2959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装带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今天【Band Fit】工序产出流转卡数量统计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30225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包装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：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今天【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包装】工序产出流转卡数量统计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530225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欠数：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无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Rectangle 2"/>
          <p:cNvSpPr>
            <a:spLocks noGrp="1" noChangeArrowheads="1"/>
          </p:cNvSpPr>
          <p:nvPr>
            <p:custDataLst>
              <p:tags r:id="rId1"/>
            </p:custDataLst>
          </p:nvPr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三、车间看板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3.5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、右下（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品牌）：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3"/>
            </p:custDataLst>
          </p:nvPr>
        </p:nvGraphicFramePr>
        <p:xfrm>
          <a:off x="236855" y="1456055"/>
          <a:ext cx="12235815" cy="5224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47498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4318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品牌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所有本车间生产的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MRP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分类（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SAP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工单MRPCONTOLLER）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318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IN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当天上传备料单，已过流转卡工序的数量统计（排除K线体、线体按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SAP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优先级分类，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A/B/C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代表外装，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Y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代表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BF1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线）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MRP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分类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）</a:t>
                      </a:r>
                      <a:endParaRPr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318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OUT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当天报工工序过站流转卡数量统计（按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MRP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分类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）</a:t>
                      </a:r>
                      <a:endParaRPr 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318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Line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所有工序滞留流转卡统计（排除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FQC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检验、维修工序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）</a:t>
                      </a:r>
                      <a:endParaRPr 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318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欠数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算法与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WIP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中的欠数相同</a:t>
                      </a:r>
                      <a:endParaRPr 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318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准备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【流转卡】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+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【准备】滞留流转卡数量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统计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318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外装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【Casing】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滞留流转卡数量统计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318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修理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【REPAIR】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滞留流转卡数量统计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318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质检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【FQC检验】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滞留流转卡数量统计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318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装带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【Band Fit】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滞留流转卡数量统计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4318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包装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【包装】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滞留流转卡数量统计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四、</a:t>
            </a:r>
            <a:r>
              <a:rPr lang="zh-CN" altLang="en-US" sz="2425" dirty="0"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管理看板</a:t>
            </a:r>
            <a:endParaRPr lang="zh-CN" altLang="en-US"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52755" y="664210"/>
            <a:ext cx="10380345" cy="583311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四、管理看板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4.1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、上（</a:t>
            </a: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Casing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）：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36855" y="1456055"/>
          <a:ext cx="12235815" cy="4818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960120"/>
                <a:gridCol w="9566910"/>
              </a:tblGrid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  <a:tc hMerge="1">
                  <a:tcPr/>
                </a:tc>
              </a:tr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Casing 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daily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 gridSpan="2"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外装车间今日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达成率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 hMerge="1">
                  <a:tcPr anchor="ctr" anchorCtr="0"/>
                </a:tc>
              </a:tr>
              <a:tr h="688340">
                <a:tc rowSpan="4"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Casing mont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hly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曲线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目标：</a:t>
                      </a:r>
                      <a:endParaRPr 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本月初（外装车间维护开始日期）到本月尾（外装车间维护截止日期），每日维护目标累计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和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8834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曲线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实际：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截止日期范围内，每日报工工序过站流转卡累计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和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8834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柱状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目标：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每日产能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8834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柱状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实际：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每日报工工序过站流转卡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数量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C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asing on-line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 gridSpan="2"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工序：外装车间每个工序滞留流转卡数量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统计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仓库：所有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UID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（包含流转卡）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QIR=AB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、状态为库存中或已上架的数量统计（排除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5099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仓）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 hMerge="1"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四、管理看板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4.2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、中（</a:t>
            </a: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Band Fit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）：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36855" y="1456055"/>
          <a:ext cx="12235815" cy="4818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960120"/>
                <a:gridCol w="9566910"/>
              </a:tblGrid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  <a:tc hMerge="1">
                  <a:tcPr/>
                </a:tc>
              </a:tr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B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and fit daily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 gridSpan="2"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BF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车间今日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达成率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 hMerge="1">
                  <a:tcPr anchor="ctr" anchorCtr="0"/>
                </a:tc>
              </a:tr>
              <a:tr h="688340">
                <a:tc rowSpan="4"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Band fit 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mont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hly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曲线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目标：</a:t>
                      </a:r>
                      <a:endParaRPr 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本月初（外装车间维护开始日期）到本月尾（外装车间维护截止日期），每日维护目标累计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和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8834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曲线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实际：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截止日期范围内，每日报工工序过站流转卡累计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和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8834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柱状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目标：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每日产能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目标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88340">
                <a:tc vMerge="1"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柱状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实际：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每日报工工序过站流转卡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数量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8834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Band fit 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on-line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 gridSpan="2"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工序：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BF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车间每个工序滞留流转卡数量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统计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仓库：所有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UID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（包含流转卡）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QIR=AA/EA/AC/AD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、状态为库存中或已上架的数量统计（排除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5099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仓）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 hMerge="1"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361786" y="187173"/>
            <a:ext cx="5101249" cy="411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6402" tIns="48199" rIns="96402" bIns="48199" numCol="1" anchor="ctr" anchorCtr="0" compatLnSpc="1">
            <a:noAutofit/>
          </a:bodyPr>
          <a:lstStyle>
            <a:lvl1pPr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lang="zh-CN" altLang="en-US" sz="2425" b="1" kern="1200" dirty="0">
                <a:solidFill>
                  <a:srgbClr val="5F5F5F"/>
                </a:solidFill>
                <a:latin typeface="华文细黑" panose="02010600040101010101" pitchFamily="2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 algn="l">
              <a:buClrTx/>
              <a:buSzTx/>
            </a:pPr>
            <a:r>
              <a:rPr>
                <a:solidFill>
                  <a:srgbClr val="0066CC"/>
                </a:solidFill>
                <a:latin typeface="微软雅黑" panose="020B0503020204020204" pitchFamily="34" charset="-122"/>
                <a:cs typeface="+mn-ea"/>
                <a:sym typeface="+mn-lt"/>
              </a:rPr>
              <a:t>四、管理看板</a:t>
            </a:r>
            <a:endParaRPr sz="2425" dirty="0">
              <a:solidFill>
                <a:srgbClr val="0066CC"/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924" y="880269"/>
            <a:ext cx="12313368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8415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None/>
            </a:pPr>
            <a:r>
              <a:rPr lang="en-US" altLang="zh-CN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4.3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、下（品牌</a:t>
            </a:r>
            <a:r>
              <a:rPr lang="zh-CN" altLang="en-US" sz="1800" b="1" dirty="0">
                <a:effectLst/>
                <a:latin typeface="Arial" panose="020B0604020202020204" pitchFamily="34" charset="0"/>
                <a:ea typeface="华文楷体" panose="02010600040101010101" pitchFamily="2" charset="-122"/>
                <a:cs typeface="宋体" panose="02010600030101010101" pitchFamily="2" charset="-122"/>
              </a:rPr>
              <a:t>月度）：</a:t>
            </a:r>
            <a:endParaRPr lang="en-US" altLang="zh-CN" sz="1800" b="1" dirty="0">
              <a:effectLst/>
              <a:latin typeface="Arial" panose="020B0604020202020204" pitchFamily="34" charset="0"/>
              <a:ea typeface="华文楷体" panose="0201060004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36855" y="1456055"/>
          <a:ext cx="12235815" cy="5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785"/>
                <a:gridCol w="10527030"/>
              </a:tblGrid>
              <a:tr h="6350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栏目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/>
                        <a:t>算法</a:t>
                      </a:r>
                      <a:endParaRPr lang="zh-CN" altLang="en-US"/>
                    </a:p>
                  </a:txBody>
                  <a:tcPr/>
                </a:tc>
              </a:tr>
              <a:tr h="6350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Business Brand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维护的品牌分类（维护地址：系统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-&gt;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数据字典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-&gt;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类别编码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=Business 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下的所有子类）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350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Schedule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品牌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本月月度计划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数量（维护地址：生产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-&gt;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月度计划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维护）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350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Output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今日品牌对应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MRP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完工流转卡数量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统计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350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Acc output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本月品牌对应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MRP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完工流转卡数量统计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 + 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上月数量（维护地址：生产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-&gt;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月度计划维护【上月】栏）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350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Acc output%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Acc output / Schedule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350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Remark</a:t>
                      </a: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本月品牌备注信息（维护地址：生产</a:t>
                      </a:r>
                      <a:r>
                        <a:rPr lang="en-US" alt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-&gt;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月度计划维护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【</a:t>
                      </a:r>
                      <a:r>
                        <a:rPr lang="zh-CN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备注】</a:t>
                      </a:r>
                      <a:r>
                        <a:rPr lang="zh-CN" altLang="en-US" sz="1400" dirty="0">
                          <a:effectLst/>
                          <a:latin typeface="Arial" panose="020B0604020202020204" pitchFamily="34" charset="0"/>
                          <a:ea typeface="华文楷体" panose="02010600040101010101" pitchFamily="2" charset="-122"/>
                          <a:cs typeface="宋体" panose="02010600030101010101" pitchFamily="2" charset="-122"/>
                          <a:sym typeface="+mn-ea"/>
                        </a:rPr>
                        <a:t>栏）</a:t>
                      </a: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  <a:tr h="635000">
                <a:tc>
                  <a:txBody>
                    <a:bodyPr/>
                    <a:p>
                      <a:pPr algn="ctr">
                        <a:lnSpc>
                          <a:spcPct val="140000"/>
                        </a:lnSpc>
                        <a:buNone/>
                      </a:pPr>
                      <a:endParaRPr lang="en-US" altLang="zh-CN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l">
                        <a:lnSpc>
                          <a:spcPct val="140000"/>
                        </a:lnSpc>
                        <a:buNone/>
                      </a:pPr>
                      <a:endParaRPr lang="zh-CN" altLang="en-US" sz="1400" dirty="0">
                        <a:effectLst/>
                        <a:latin typeface="Arial" panose="020B0604020202020204" pitchFamily="34" charset="0"/>
                        <a:ea typeface="华文楷体" panose="02010600040101010101" pitchFamily="2" charset="-122"/>
                        <a:cs typeface="宋体" panose="02010600030101010101" pitchFamily="2" charset="-122"/>
                        <a:sym typeface="+mn-ea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 bwMode="auto">
          <a:xfrm>
            <a:off x="353" y="0"/>
            <a:ext cx="12858044" cy="7235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>
          <a:xfrm>
            <a:off x="353" y="1379883"/>
            <a:ext cx="12868261" cy="4475462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2115042" y="-68308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延迟符</a:t>
            </a:r>
            <a:endParaRPr lang="zh-CN" altLang="en-US" dirty="0"/>
          </a:p>
        </p:txBody>
      </p:sp>
      <p:sp>
        <p:nvSpPr>
          <p:cNvPr id="8" name="TextBox 56"/>
          <p:cNvSpPr txBox="1">
            <a:spLocks noChangeArrowheads="1"/>
          </p:cNvSpPr>
          <p:nvPr/>
        </p:nvSpPr>
        <p:spPr bwMode="auto">
          <a:xfrm>
            <a:off x="1252910" y="2575901"/>
            <a:ext cx="10862621" cy="22326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6955" dirty="0">
                <a:solidFill>
                  <a:schemeClr val="bg1"/>
                </a:solidFill>
                <a:latin typeface="Interval Sans Pro Light"/>
                <a:ea typeface="Interval Sans Pro Light"/>
                <a:cs typeface="Interval Sans Pro Light"/>
                <a:sym typeface="+mn-ea"/>
              </a:rPr>
              <a:t>感谢您的宝贵时间</a:t>
            </a:r>
            <a:endParaRPr lang="en-US" altLang="zh-CN" sz="6955" dirty="0">
              <a:solidFill>
                <a:schemeClr val="bg1"/>
              </a:solidFill>
              <a:latin typeface="Interval Sans Pro Light"/>
              <a:ea typeface="Interval Sans Pro Light"/>
              <a:cs typeface="Interval Sans Pro Light"/>
            </a:endParaRPr>
          </a:p>
          <a:p>
            <a:pPr algn="ctr">
              <a:defRPr/>
            </a:pPr>
            <a:r>
              <a:rPr lang="zh-CN" altLang="en-US" sz="6955" dirty="0">
                <a:solidFill>
                  <a:schemeClr val="bg1"/>
                </a:solidFill>
                <a:latin typeface="Interval Sans Pro Light"/>
                <a:ea typeface="Interval Sans Pro Light"/>
                <a:cs typeface="Interval Sans Pro Light"/>
                <a:sym typeface="+mn-ea"/>
              </a:rPr>
              <a:t>             </a:t>
            </a:r>
            <a:r>
              <a:rPr lang="zh-CN" altLang="en-US" sz="2800" dirty="0">
                <a:solidFill>
                  <a:schemeClr val="bg1"/>
                </a:solidFill>
                <a:latin typeface="Interval Sans Pro Light"/>
                <a:ea typeface="Interval Sans Pro Light"/>
                <a:cs typeface="Interval Sans Pro Light"/>
                <a:sym typeface="+mn-ea"/>
              </a:rPr>
              <a:t>均维科技助力实现智能制造</a:t>
            </a:r>
            <a:endParaRPr lang="zh-CN" altLang="en-US" sz="2800" dirty="0">
              <a:solidFill>
                <a:schemeClr val="bg1"/>
              </a:solidFill>
              <a:latin typeface="Interval Sans Pro Light"/>
              <a:ea typeface="Interval Sans Pro Light"/>
              <a:cs typeface="Interval Sans Pro Light"/>
              <a:sym typeface="+mn-ea"/>
            </a:endParaRPr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9587087" y="6756728"/>
            <a:ext cx="2892783" cy="384175"/>
          </a:xfrm>
        </p:spPr>
        <p:txBody>
          <a:bodyPr/>
          <a:lstStyle/>
          <a:p>
            <a:r>
              <a:rPr lang="zh-CN" altLang="en-US"/>
              <a:t>第</a:t>
            </a:r>
            <a:fld id="{8C92ADDF-ABC6-4EEC-846D-A1AE2D410679}" type="slidenum">
              <a:rPr lang="zh-CN" altLang="en-US" smtClean="0"/>
            </a:fld>
            <a:r>
              <a:rPr lang="zh-CN" altLang="en-US"/>
              <a:t>页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420">
        <p14:prism isInverted="1" isContent="1"/>
      </p:transition>
    </mc:Choice>
    <mc:Fallback>
      <p:transition spd="slow" advTm="4420">
        <p:fade/>
      </p:transition>
    </mc:Fallback>
  </mc:AlternateContent>
</p:sld>
</file>

<file path=ppt/tags/tag1.xml><?xml version="1.0" encoding="utf-8"?>
<p:tagLst xmlns:p="http://schemas.openxmlformats.org/presentationml/2006/main">
  <p:tag name="MH" val="20180627091404"/>
  <p:tag name="MH_LIBRARY" val="CONTENTS"/>
  <p:tag name="MH_TYPE" val="OTHERS"/>
  <p:tag name="ID" val="545841"/>
</p:tagLst>
</file>

<file path=ppt/tags/tag2.xml><?xml version="1.0" encoding="utf-8"?>
<p:tagLst xmlns:p="http://schemas.openxmlformats.org/presentationml/2006/main">
  <p:tag name="MH" val="20180627091404"/>
  <p:tag name="MH_LIBRARY" val="CONTENTS"/>
  <p:tag name="MH_TYPE" val="NUMBER"/>
  <p:tag name="ID" val="545841"/>
  <p:tag name="MH_ORDER" val="1"/>
</p:tagLst>
</file>

<file path=ppt/tags/tag3.xml><?xml version="1.0" encoding="utf-8"?>
<p:tagLst xmlns:p="http://schemas.openxmlformats.org/presentationml/2006/main">
  <p:tag name="MH" val="20180627091404"/>
  <p:tag name="MH_LIBRARY" val="CONTENTS"/>
  <p:tag name="MH_TYPE" val="ENTRY"/>
  <p:tag name="ID" val="545841"/>
  <p:tag name="MH_ORDER" val="1"/>
</p:tagLst>
</file>

<file path=ppt/tags/tag4.xml><?xml version="1.0" encoding="utf-8"?>
<p:tagLst xmlns:p="http://schemas.openxmlformats.org/presentationml/2006/main">
  <p:tag name="MH" val="20180627091404"/>
  <p:tag name="MH_LIBRARY" val="CONTENTS"/>
  <p:tag name="MH_TYPE" val="NUMBER"/>
  <p:tag name="ID" val="545841"/>
  <p:tag name="MH_ORDER" val="3"/>
</p:tagLst>
</file>

<file path=ppt/tags/tag5.xml><?xml version="1.0" encoding="utf-8"?>
<p:tagLst xmlns:p="http://schemas.openxmlformats.org/presentationml/2006/main">
  <p:tag name="MH" val="20180627091404"/>
  <p:tag name="MH_LIBRARY" val="CONTENTS"/>
  <p:tag name="MH_TYPE" val="ENTRY"/>
  <p:tag name="ID" val="545841"/>
  <p:tag name="MH_ORDER" val="3"/>
</p:tagLst>
</file>

<file path=ppt/tags/tag6.xml><?xml version="1.0" encoding="utf-8"?>
<p:tagLst xmlns:p="http://schemas.openxmlformats.org/presentationml/2006/main">
  <p:tag name="MH" val="20180627091404"/>
  <p:tag name="MH_LIBRARY" val="CONTENTS"/>
  <p:tag name="MH_TYPE" val="OTHERS"/>
  <p:tag name="ID" val="545841"/>
</p:tagLst>
</file>

<file path=ppt/tags/tag7.xml><?xml version="1.0" encoding="utf-8"?>
<p:tagLst xmlns:p="http://schemas.openxmlformats.org/presentationml/2006/main">
  <p:tag name="MH" val="20180627091404"/>
  <p:tag name="MH_LIBRARY" val="CONTENTS"/>
  <p:tag name="MH_TYPE" val="OTHERS"/>
  <p:tag name="ID" val="545841"/>
</p:tagLst>
</file>

<file path=ppt/tags/tag8.xml><?xml version="1.0" encoding="utf-8"?>
<p:tagLst xmlns:p="http://schemas.openxmlformats.org/presentationml/2006/main">
  <p:tag name="MH" val="20180627091404"/>
  <p:tag name="MH_LIBRARY" val="CONTENTS"/>
  <p:tag name="MH_TYPE" val="OTHERS"/>
  <p:tag name="ID" val="545841"/>
</p:tagLst>
</file>

<file path=ppt/tags/tag9.xml><?xml version="1.0" encoding="utf-8"?>
<p:tagLst xmlns:p="http://schemas.openxmlformats.org/presentationml/2006/main">
  <p:tag name="MH" val="20180627091404"/>
  <p:tag name="MH_LIBRARY" val="CONTENTS"/>
  <p:tag name="MH_TYPE" val="NUMBER"/>
  <p:tag name="ID" val="545841"/>
  <p:tag name="MH_ORDER" val="3"/>
</p:tagLst>
</file>

<file path=ppt/tags/tag10.xml><?xml version="1.0" encoding="utf-8"?>
<p:tagLst xmlns:p="http://schemas.openxmlformats.org/presentationml/2006/main">
  <p:tag name="MH" val="20180627091404"/>
  <p:tag name="MH_LIBRARY" val="CONTENTS"/>
  <p:tag name="MH_TYPE" val="ENTRY"/>
  <p:tag name="ID" val="545841"/>
  <p:tag name="MH_ORDER" val="3"/>
</p:tagLst>
</file>

<file path=ppt/tags/tag11.xml><?xml version="1.0" encoding="utf-8"?>
<p:tagLst xmlns:p="http://schemas.openxmlformats.org/presentationml/2006/main">
  <p:tag name="MH" val="20180627091404"/>
  <p:tag name="MH_LIBRARY" val="CONTENTS"/>
  <p:tag name="MH_TYPE" val="NUMBER"/>
  <p:tag name="ID" val="545841"/>
  <p:tag name="MH_ORDER" val="3"/>
</p:tagLst>
</file>

<file path=ppt/tags/tag12.xml><?xml version="1.0" encoding="utf-8"?>
<p:tagLst xmlns:p="http://schemas.openxmlformats.org/presentationml/2006/main">
  <p:tag name="MH" val="20180627091404"/>
  <p:tag name="MH_LIBRARY" val="CONTENTS"/>
  <p:tag name="MH_TYPE" val="ENTRY"/>
  <p:tag name="ID" val="545841"/>
  <p:tag name="MH_ORDER" val="3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TABLE_ENDDRAG_ORIGIN_RECT" val="760*188"/>
  <p:tag name="TABLE_ENDDRAG_RECT" val="18*114*760*188"/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TABLE_ENDDRAG_ORIGIN_RECT" val="760*188"/>
  <p:tag name="TABLE_ENDDRAG_RECT" val="18*114*760*188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TABLE_ENDDRAG_ORIGIN_RECT" val="760*188"/>
  <p:tag name="TABLE_ENDDRAG_RECT" val="18*114*760*188"/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TABLE_ENDDRAG_ORIGIN_RECT" val="760*188"/>
  <p:tag name="TABLE_ENDDRAG_RECT" val="18*114*760*188"/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TABLE_ENDDRAG_ORIGIN_RECT" val="760*188"/>
  <p:tag name="TABLE_ENDDRAG_RECT" val="18*114*760*188"/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TABLE_ENDDRAG_ORIGIN_RECT" val="760*188"/>
  <p:tag name="TABLE_ENDDRAG_RECT" val="18*114*760*188"/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TABLE_ENDDRAG_ORIGIN_RECT" val="760*188"/>
  <p:tag name="TABLE_ENDDRAG_RECT" val="18*114*760*188"/>
</p:tagLst>
</file>

<file path=ppt/tags/tag31.xml><?xml version="1.0" encoding="utf-8"?>
<p:tagLst xmlns:p="http://schemas.openxmlformats.org/presentationml/2006/main">
  <p:tag name="KSO_WM_BEAUTIFY_FLAG" val="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TABLE_ENDDRAG_ORIGIN_RECT" val="760*188"/>
  <p:tag name="TABLE_ENDDRAG_RECT" val="18*114*760*188"/>
  <p:tag name="KSO_WM_BEAUTIFY_FLAG" val=""/>
</p:tagLst>
</file>

<file path=ppt/tags/tag34.xml><?xml version="1.0" encoding="utf-8"?>
<p:tagLst xmlns:p="http://schemas.openxmlformats.org/presentationml/2006/main">
  <p:tag name="KSO_WM_BEAUTIFY_FLAG" val="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TABLE_ENDDRAG_ORIGIN_RECT" val="760*188"/>
  <p:tag name="TABLE_ENDDRAG_RECT" val="18*114*760*188"/>
  <p:tag name="KSO_WM_BEAUTIFY_FLAG" val=""/>
</p:tagLst>
</file>

<file path=ppt/tags/tag37.xml><?xml version="1.0" encoding="utf-8"?>
<p:tagLst xmlns:p="http://schemas.openxmlformats.org/presentationml/2006/main">
  <p:tag name="KSO_WM_BEAUTIFY_FLAG" val=""/>
</p:tagLst>
</file>

<file path=ppt/tags/tag38.xml><?xml version="1.0" encoding="utf-8"?>
<p:tagLst xmlns:p="http://schemas.openxmlformats.org/presentationml/2006/main">
  <p:tag name="KSO_WM_BEAUTIFY_FLAG" val=""/>
</p:tagLst>
</file>

<file path=ppt/tags/tag39.xml><?xml version="1.0" encoding="utf-8"?>
<p:tagLst xmlns:p="http://schemas.openxmlformats.org/presentationml/2006/main">
  <p:tag name="TABLE_ENDDRAG_ORIGIN_RECT" val="963*396"/>
  <p:tag name="TABLE_ENDDRAG_RECT" val="18*114*963*396"/>
  <p:tag name="KSO_WM_BEAUTIFY_FLAG" val=""/>
</p:tagLst>
</file>

<file path=ppt/tags/tag40.xml><?xml version="1.0" encoding="utf-8"?>
<p:tagLst xmlns:p="http://schemas.openxmlformats.org/presentationml/2006/main">
  <p:tag name="KSO_WM_BEAUTIFY_FLAG" val=""/>
</p:tagLst>
</file>

<file path=ppt/tags/tag41.xml><?xml version="1.0" encoding="utf-8"?>
<p:tagLst xmlns:p="http://schemas.openxmlformats.org/presentationml/2006/main">
  <p:tag name="KSO_WM_BEAUTIFY_FLAG" val=""/>
</p:tagLst>
</file>

<file path=ppt/tags/tag42.xml><?xml version="1.0" encoding="utf-8"?>
<p:tagLst xmlns:p="http://schemas.openxmlformats.org/presentationml/2006/main">
  <p:tag name="TABLE_ENDDRAG_ORIGIN_RECT" val="963*405"/>
  <p:tag name="TABLE_ENDDRAG_RECT" val="18*114*963*405"/>
  <p:tag name="KSO_WM_BEAUTIFY_FLAG" val=""/>
</p:tagLst>
</file>

<file path=ppt/tags/tag43.xml><?xml version="1.0" encoding="utf-8"?>
<p:tagLst xmlns:p="http://schemas.openxmlformats.org/presentationml/2006/main">
  <p:tag name="KSO_WM_BEAUTIFY_FLAG" val=""/>
</p:tagLst>
</file>

<file path=ppt/tags/tag44.xml><?xml version="1.0" encoding="utf-8"?>
<p:tagLst xmlns:p="http://schemas.openxmlformats.org/presentationml/2006/main">
  <p:tag name="KSO_WM_BEAUTIFY_FLAG" val=""/>
</p:tagLst>
</file>

<file path=ppt/tags/tag45.xml><?xml version="1.0" encoding="utf-8"?>
<p:tagLst xmlns:p="http://schemas.openxmlformats.org/presentationml/2006/main">
  <p:tag name="TABLE_ENDDRAG_ORIGIN_RECT" val="963*369"/>
  <p:tag name="TABLE_ENDDRAG_RECT" val="47*128*963*369"/>
  <p:tag name="KSO_WM_BEAUTIFY_FLAG" val=""/>
</p:tagLst>
</file>

<file path=ppt/tags/tag46.xml><?xml version="1.0" encoding="utf-8"?>
<p:tagLst xmlns:p="http://schemas.openxmlformats.org/presentationml/2006/main">
  <p:tag name="KSO_WM_BEAUTIFY_FLAG" val=""/>
</p:tagLst>
</file>

<file path=ppt/tags/tag47.xml><?xml version="1.0" encoding="utf-8"?>
<p:tagLst xmlns:p="http://schemas.openxmlformats.org/presentationml/2006/main">
  <p:tag name="KSO_WM_BEAUTIFY_FLAG" val=""/>
</p:tagLst>
</file>

<file path=ppt/tags/tag48.xml><?xml version="1.0" encoding="utf-8"?>
<p:tagLst xmlns:p="http://schemas.openxmlformats.org/presentationml/2006/main">
  <p:tag name="TABLE_ENDDRAG_ORIGIN_RECT" val="760*188"/>
  <p:tag name="TABLE_ENDDRAG_RECT" val="18*114*760*188"/>
</p:tagLst>
</file>

<file path=ppt/tags/tag49.xml><?xml version="1.0" encoding="utf-8"?>
<p:tagLst xmlns:p="http://schemas.openxmlformats.org/presentationml/2006/main">
  <p:tag name="TABLE_ENDDRAG_ORIGIN_RECT" val="963*407"/>
  <p:tag name="TABLE_ENDDRAG_RECT" val="18*114*963*407"/>
  <p:tag name="KSO_WM_BEAUTIFY_FLAG" val=""/>
</p:tagLst>
</file>

<file path=ppt/tags/tag50.xml><?xml version="1.0" encoding="utf-8"?>
<p:tagLst xmlns:p="http://schemas.openxmlformats.org/presentationml/2006/main">
  <p:tag name="KSO_WM_BEAUTIFY_FLAG" val=""/>
</p:tagLst>
</file>

<file path=ppt/tags/tag51.xml><?xml version="1.0" encoding="utf-8"?>
<p:tagLst xmlns:p="http://schemas.openxmlformats.org/presentationml/2006/main">
  <p:tag name="KSO_WM_BEAUTIFY_FLAG" val=""/>
</p:tagLst>
</file>

<file path=ppt/tags/tag52.xml><?xml version="1.0" encoding="utf-8"?>
<p:tagLst xmlns:p="http://schemas.openxmlformats.org/presentationml/2006/main">
  <p:tag name="TABLE_ENDDRAG_ORIGIN_RECT" val="957*425"/>
  <p:tag name="TABLE_ENDDRAG_RECT" val="41*109*957*425"/>
  <p:tag name="KSO_WM_BEAUTIFY_FLAG" val=""/>
</p:tagLst>
</file>

<file path=ppt/tags/tag53.xml><?xml version="1.0" encoding="utf-8"?>
<p:tagLst xmlns:p="http://schemas.openxmlformats.org/presentationml/2006/main">
  <p:tag name="KSO_WM_BEAUTIFY_FLAG" val=""/>
</p:tagLst>
</file>

<file path=ppt/tags/tag54.xml><?xml version="1.0" encoding="utf-8"?>
<p:tagLst xmlns:p="http://schemas.openxmlformats.org/presentationml/2006/main">
  <p:tag name="KSO_WM_BEAUTIFY_FLAG" val=""/>
</p:tagLst>
</file>

<file path=ppt/tags/tag55.xml><?xml version="1.0" encoding="utf-8"?>
<p:tagLst xmlns:p="http://schemas.openxmlformats.org/presentationml/2006/main">
  <p:tag name="TABLE_ENDDRAG_ORIGIN_RECT" val="963*405"/>
  <p:tag name="TABLE_ENDDRAG_RECT" val="18*114*963*405"/>
  <p:tag name="KSO_WM_BEAUTIFY_FLAG" val=""/>
</p:tagLst>
</file>

<file path=ppt/tags/tag56.xml><?xml version="1.0" encoding="utf-8"?>
<p:tagLst xmlns:p="http://schemas.openxmlformats.org/presentationml/2006/main">
  <p:tag name="KSO_WM_BEAUTIFY_FLAG" val=""/>
</p:tagLst>
</file>

<file path=ppt/tags/tag57.xml><?xml version="1.0" encoding="utf-8"?>
<p:tagLst xmlns:p="http://schemas.openxmlformats.org/presentationml/2006/main">
  <p:tag name="KSO_WM_BEAUTIFY_FLAG" val=""/>
</p:tagLst>
</file>

<file path=ppt/tags/tag58.xml><?xml version="1.0" encoding="utf-8"?>
<p:tagLst xmlns:p="http://schemas.openxmlformats.org/presentationml/2006/main">
  <p:tag name="TABLE_ENDDRAG_ORIGIN_RECT" val="963*407"/>
  <p:tag name="TABLE_ENDDRAG_RECT" val="18*114*963*407"/>
  <p:tag name="KSO_WM_BEAUTIFY_FLAG" val=""/>
</p:tagLst>
</file>

<file path=ppt/tags/tag59.xml><?xml version="1.0" encoding="utf-8"?>
<p:tagLst xmlns:p="http://schemas.openxmlformats.org/presentationml/2006/main">
  <p:tag name="KSO_WM_BEAUTIFY_FLAG" val=""/>
</p:tagLst>
</file>

<file path=ppt/tags/tag60.xml><?xml version="1.0" encoding="utf-8"?>
<p:tagLst xmlns:p="http://schemas.openxmlformats.org/presentationml/2006/main">
  <p:tag name="TABLE_ENDDRAG_ORIGIN_RECT" val="760*188"/>
  <p:tag name="TABLE_ENDDRAG_RECT" val="18*114*760*188"/>
</p:tagLst>
</file>

<file path=ppt/tags/tag61.xml><?xml version="1.0" encoding="utf-8"?>
<p:tagLst xmlns:p="http://schemas.openxmlformats.org/presentationml/2006/main">
  <p:tag name="TABLE_ENDDRAG_ORIGIN_RECT" val="760*188"/>
  <p:tag name="TABLE_ENDDRAG_RECT" val="18*114*760*188"/>
</p:tagLst>
</file>

<file path=ppt/tags/tag62.xml><?xml version="1.0" encoding="utf-8"?>
<p:tagLst xmlns:p="http://schemas.openxmlformats.org/presentationml/2006/main">
  <p:tag name="TABLE_ENDDRAG_ORIGIN_RECT" val="963*399"/>
  <p:tag name="TABLE_ENDDRAG_RECT" val="18*114*963*399"/>
</p:tagLst>
</file>

<file path=ppt/tags/tag63.xml><?xml version="1.0" encoding="utf-8"?>
<p:tagLst xmlns:p="http://schemas.openxmlformats.org/presentationml/2006/main">
  <p:tag name="ISPRING_PRESENTATION_TITLE" val="bt012.pptx"/>
  <p:tag name="commondata" val="eyJoZGlkIjoiN2IyZGYyZGQyZjI0ZWQ3NzZhMTQ0OWE3NDg0ZWY2M2EifQ=="/>
</p:tagLst>
</file>

<file path=ppt/theme/theme1.xml><?xml version="1.0" encoding="utf-8"?>
<a:theme xmlns:a="http://schemas.openxmlformats.org/drawingml/2006/main" name="自定义设计方案">
  <a:themeElements>
    <a:clrScheme name="Offic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C50C0C"/>
      </a:accent1>
      <a:accent2>
        <a:srgbClr val="D8D8D8"/>
      </a:accent2>
      <a:accent3>
        <a:srgbClr val="BFBFBF"/>
      </a:accent3>
      <a:accent4>
        <a:srgbClr val="A5A5A5"/>
      </a:accent4>
      <a:accent5>
        <a:srgbClr val="7F7F7F"/>
      </a:accent5>
      <a:accent6>
        <a:srgbClr val="595959"/>
      </a:accent6>
      <a:hlink>
        <a:srgbClr val="C50C0C"/>
      </a:hlink>
      <a:folHlink>
        <a:srgbClr val="BFBFBF"/>
      </a:folHlink>
    </a:clrScheme>
    <a:fontScheme name="o1i21sqn">
      <a:majorFont>
        <a:latin typeface="Century Gothic"/>
        <a:ea typeface="Microsoft YaHei"/>
        <a:cs typeface=""/>
      </a:majorFont>
      <a:minorFont>
        <a:latin typeface="Century Gothic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defRPr dirty="0" smtClean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5806</Words>
  <Application>WPS 演示</Application>
  <PresentationFormat>自定义</PresentationFormat>
  <Paragraphs>738</Paragraphs>
  <Slides>27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Arial</vt:lpstr>
      <vt:lpstr>宋体</vt:lpstr>
      <vt:lpstr>Wingdings</vt:lpstr>
      <vt:lpstr>Calibri</vt:lpstr>
      <vt:lpstr>微软雅黑</vt:lpstr>
      <vt:lpstr>华文细黑</vt:lpstr>
      <vt:lpstr>Microsoft Sans Serif</vt:lpstr>
      <vt:lpstr>华文楷体</vt:lpstr>
      <vt:lpstr>Arial Unicode MS</vt:lpstr>
      <vt:lpstr>Interval Sans Pro Light</vt:lpstr>
      <vt:lpstr>Segoe Print</vt:lpstr>
      <vt:lpstr>Century Gothic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通用商务汇报</dc:title>
  <dc:creator/>
  <cp:keywords>均维科技</cp:keywords>
  <cp:lastModifiedBy>Administrator</cp:lastModifiedBy>
  <cp:revision>439</cp:revision>
  <dcterms:created xsi:type="dcterms:W3CDTF">2016-09-14T13:51:00Z</dcterms:created>
  <dcterms:modified xsi:type="dcterms:W3CDTF">2024-01-12T02:00:59Z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2052-12.1.0.16120</vt:lpwstr>
  </property>
  <property fmtid="{D5CDD505-2E9C-101B-9397-08002B2CF9AE}" pid="3" name="ICV">
    <vt:lpwstr>EFFC46545CBC4AD990D3AAC0D1833B07</vt:lpwstr>
  </property>
</Properties>
</file>