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handoutMasterIdLst>
    <p:handoutMasterId r:id="rId8"/>
  </p:handoutMasterIdLst>
  <p:sldIdLst>
    <p:sldId id="310" r:id="rId2"/>
    <p:sldId id="1575" r:id="rId3"/>
    <p:sldId id="1577" r:id="rId4"/>
    <p:sldId id="1576" r:id="rId5"/>
    <p:sldId id="372" r:id="rId6"/>
  </p:sldIdLst>
  <p:sldSz cx="12192000" cy="6858000"/>
  <p:notesSz cx="6797675" cy="992822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p15:clr>
            <a:srgbClr val="A4A3A4"/>
          </p15:clr>
        </p15:guide>
        <p15:guide id="2" pos="3825">
          <p15:clr>
            <a:srgbClr val="A4A3A4"/>
          </p15:clr>
        </p15:guide>
      </p15:sldGuideLst>
    </p:ext>
    <p:ext uri="{2D200454-40CA-4A62-9FC3-DE9A4176ACB9}">
      <p15:notesGuideLst xmlns:p15="http://schemas.microsoft.com/office/powerpoint/2012/main">
        <p15:guide id="1" orient="horz" pos="3126">
          <p15:clr>
            <a:srgbClr val="A4A3A4"/>
          </p15:clr>
        </p15:guide>
        <p15:guide id="2" pos="213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DBDB"/>
    <a:srgbClr val="FFFFFF"/>
    <a:srgbClr val="4672C4"/>
    <a:srgbClr val="005BAC"/>
    <a:srgbClr val="044A91"/>
    <a:srgbClr val="3665B8"/>
    <a:srgbClr val="202D37"/>
    <a:srgbClr val="919191"/>
    <a:srgbClr val="00FF00"/>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994" autoAdjust="0"/>
  </p:normalViewPr>
  <p:slideViewPr>
    <p:cSldViewPr snapToGrid="0">
      <p:cViewPr varScale="1">
        <p:scale>
          <a:sx n="74" d="100"/>
          <a:sy n="74" d="100"/>
        </p:scale>
        <p:origin x="576" y="60"/>
      </p:cViewPr>
      <p:guideLst>
        <p:guide orient="horz" pos="2159"/>
        <p:guide pos="3825"/>
      </p:guideLst>
    </p:cSldViewPr>
  </p:slideViewPr>
  <p:outlineViewPr>
    <p:cViewPr>
      <p:scale>
        <a:sx n="33" d="100"/>
        <a:sy n="33" d="100"/>
      </p:scale>
      <p:origin x="0" y="-1584"/>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55" d="100"/>
          <a:sy n="55" d="100"/>
        </p:scale>
        <p:origin x="2880" y="84"/>
      </p:cViewPr>
      <p:guideLst>
        <p:guide orient="horz" pos="3126"/>
        <p:guide pos="213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zh-CN" altLang="en-US" dirty="0">
              <a:ea typeface="微软雅黑 Light" panose="020B0502040204020203" pitchFamily="34" charset="-122"/>
            </a:endParaRPr>
          </a:p>
        </p:txBody>
      </p:sp>
      <p:sp>
        <p:nvSpPr>
          <p:cNvPr id="3" name="日期占位符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7506D753-6441-49B3-917F-720C6368FCAF}" type="datetimeFigureOut">
              <a:rPr lang="zh-CN" altLang="en-US" smtClean="0">
                <a:ea typeface="微软雅黑 Light" panose="020B0502040204020203" pitchFamily="34" charset="-122"/>
              </a:rPr>
              <a:t>2022/10/22</a:t>
            </a:fld>
            <a:endParaRPr lang="zh-CN" altLang="en-US" dirty="0">
              <a:ea typeface="微软雅黑 Light" panose="020B0502040204020203" pitchFamily="34" charset="-122"/>
            </a:endParaRPr>
          </a:p>
        </p:txBody>
      </p:sp>
      <p:sp>
        <p:nvSpPr>
          <p:cNvPr id="4" name="页脚占位符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zh-CN" altLang="en-US" dirty="0">
              <a:ea typeface="微软雅黑 Light" panose="020B0502040204020203" pitchFamily="34" charset="-122"/>
            </a:endParaRPr>
          </a:p>
        </p:txBody>
      </p:sp>
      <p:sp>
        <p:nvSpPr>
          <p:cNvPr id="5" name="灯片编号占位符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6781DEBE-2C13-4CD4-A098-635DAEECC023}" type="slidenum">
              <a:rPr lang="zh-CN" altLang="en-US" smtClean="0">
                <a:ea typeface="微软雅黑 Light" panose="020B0502040204020203" pitchFamily="34" charset="-122"/>
              </a:rPr>
              <a:t>‹#›</a:t>
            </a:fld>
            <a:endParaRPr lang="zh-CN" altLang="en-US" dirty="0">
              <a:ea typeface="微软雅黑 Light" panose="020B0502040204020203" pitchFamily="34"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ea typeface="微软雅黑 Light" panose="020B0502040204020203" pitchFamily="34" charset="-122"/>
              </a:defRPr>
            </a:lvl1pPr>
          </a:lstStyle>
          <a:p>
            <a:endParaRPr lang="zh-CN" altLang="en-US" dirty="0"/>
          </a:p>
        </p:txBody>
      </p:sp>
      <p:sp>
        <p:nvSpPr>
          <p:cNvPr id="3" name="日期占位符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ea typeface="微软雅黑 Light" panose="020B0502040204020203" pitchFamily="34" charset="-122"/>
              </a:defRPr>
            </a:lvl1pPr>
          </a:lstStyle>
          <a:p>
            <a:fld id="{E6895A8C-815D-475D-8190-C1571D793583}" type="datetimeFigureOut">
              <a:rPr lang="zh-CN" altLang="en-US" smtClean="0"/>
              <a:t>2022/10/22</a:t>
            </a:fld>
            <a:endParaRPr lang="zh-CN" altLang="en-US" dirty="0"/>
          </a:p>
        </p:txBody>
      </p:sp>
      <p:sp>
        <p:nvSpPr>
          <p:cNvPr id="4" name="幻灯片图像占位符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ea typeface="微软雅黑 Light" panose="020B0502040204020203" pitchFamily="34" charset="-122"/>
              </a:defRPr>
            </a:lvl1pPr>
          </a:lstStyle>
          <a:p>
            <a:endParaRPr lang="zh-CN" altLang="en-US" dirty="0"/>
          </a:p>
        </p:txBody>
      </p:sp>
      <p:sp>
        <p:nvSpPr>
          <p:cNvPr id="7" name="灯片编号占位符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ea typeface="微软雅黑 Light" panose="020B0502040204020203" pitchFamily="34" charset="-122"/>
              </a:defRPr>
            </a:lvl1pPr>
          </a:lstStyle>
          <a:p>
            <a:fld id="{E36071EB-4DA8-49B8-8B4E-7B0F1E5DFAB7}" type="slidenum">
              <a:rPr lang="zh-CN" altLang="en-US" smtClean="0"/>
              <a:t>‹#›</a:t>
            </a:fld>
            <a:endParaRPr lang="zh-CN" altLang="en-US" dirty="0"/>
          </a:p>
        </p:txBody>
      </p:sp>
    </p:spTree>
    <p:extLst>
      <p:ext uri="{BB962C8B-B14F-4D97-AF65-F5344CB8AC3E}">
        <p14:creationId xmlns:p14="http://schemas.microsoft.com/office/powerpoint/2010/main" val="3491771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Light" panose="020B0502040204020203" pitchFamily="34" charset="-122"/>
        <a:cs typeface="+mn-cs"/>
      </a:defRPr>
    </a:lvl1pPr>
    <a:lvl2pPr marL="457200" algn="l" defTabSz="914400" rtl="0" eaLnBrk="1" latinLnBrk="0" hangingPunct="1">
      <a:defRPr sz="1200" kern="1200">
        <a:solidFill>
          <a:schemeClr val="tx1"/>
        </a:solidFill>
        <a:latin typeface="+mn-lt"/>
        <a:ea typeface="微软雅黑 Light" panose="020B0502040204020203" pitchFamily="34" charset="-122"/>
        <a:cs typeface="+mn-cs"/>
      </a:defRPr>
    </a:lvl2pPr>
    <a:lvl3pPr marL="914400" algn="l" defTabSz="914400" rtl="0" eaLnBrk="1" latinLnBrk="0" hangingPunct="1">
      <a:defRPr sz="1200" kern="1200">
        <a:solidFill>
          <a:schemeClr val="tx1"/>
        </a:solidFill>
        <a:latin typeface="+mn-lt"/>
        <a:ea typeface="微软雅黑 Light" panose="020B0502040204020203" pitchFamily="34" charset="-122"/>
        <a:cs typeface="+mn-cs"/>
      </a:defRPr>
    </a:lvl3pPr>
    <a:lvl4pPr marL="1371600" algn="l" defTabSz="914400" rtl="0" eaLnBrk="1" latinLnBrk="0" hangingPunct="1">
      <a:defRPr sz="1200" kern="1200">
        <a:solidFill>
          <a:schemeClr val="tx1"/>
        </a:solidFill>
        <a:latin typeface="+mn-lt"/>
        <a:ea typeface="微软雅黑 Light" panose="020B0502040204020203" pitchFamily="34" charset="-122"/>
        <a:cs typeface="+mn-cs"/>
      </a:defRPr>
    </a:lvl4pPr>
    <a:lvl5pPr marL="1828800" algn="l" defTabSz="914400" rtl="0" eaLnBrk="1" latinLnBrk="0" hangingPunct="1">
      <a:defRPr sz="1200" kern="1200">
        <a:solidFill>
          <a:schemeClr val="tx1"/>
        </a:solidFill>
        <a:latin typeface="+mn-lt"/>
        <a:ea typeface="微软雅黑 Light" panose="020B0502040204020203"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t>5</a:t>
            </a:fld>
            <a:endParaRPr lang="zh-CN" altLang="en-US"/>
          </a:p>
        </p:txBody>
      </p:sp>
    </p:spTree>
    <p:extLst>
      <p:ext uri="{BB962C8B-B14F-4D97-AF65-F5344CB8AC3E}">
        <p14:creationId xmlns:p14="http://schemas.microsoft.com/office/powerpoint/2010/main" val="3423603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_제목 슬라이드">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0" y="1371600"/>
            <a:ext cx="12192000" cy="1447800"/>
          </a:xfrm>
          <a:solidFill>
            <a:srgbClr val="00B0F0"/>
          </a:solidFill>
          <a:effectLst/>
        </p:spPr>
        <p:txBody>
          <a:bodyPr anchor="ctr"/>
          <a:lstStyle>
            <a:lvl1pPr algn="ctr">
              <a:defRPr sz="4500" b="1">
                <a:solidFill>
                  <a:schemeClr val="bg1"/>
                </a:solidFill>
                <a:effectLst/>
                <a:latin typeface="微软雅黑 Light" panose="020B0502040204020203" pitchFamily="34" charset="-122"/>
                <a:ea typeface="微软雅黑 Light" panose="020B0502040204020203" pitchFamily="34" charset="-122"/>
                <a:cs typeface="Microsoft Sans Serif" panose="020B0604020202020204" pitchFamily="34" charset="0"/>
              </a:defRPr>
            </a:lvl1pPr>
          </a:lstStyle>
          <a:p>
            <a:endParaRPr lang="en-US" altLang="ko-KR" dirty="0"/>
          </a:p>
        </p:txBody>
      </p:sp>
      <p:pic>
        <p:nvPicPr>
          <p:cNvPr id="3" name="图片 2">
            <a:extLst>
              <a:ext uri="{FF2B5EF4-FFF2-40B4-BE49-F238E27FC236}">
                <a16:creationId xmlns:a16="http://schemas.microsoft.com/office/drawing/2014/main" xmlns="" id="{DC57C9A3-66CC-4FF7-A9EC-D0805087F3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22765" y="62345"/>
            <a:ext cx="1494420" cy="58604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2_仅标题">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14401" y="219439"/>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5_仅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1" y="219439"/>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extLst>
      <p:ext uri="{BB962C8B-B14F-4D97-AF65-F5344CB8AC3E}">
        <p14:creationId xmlns:p14="http://schemas.microsoft.com/office/powerpoint/2010/main" val="1395511864"/>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3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4800600" cy="519064"/>
          </a:xfrm>
          <a:prstGeom prst="rect">
            <a:avLst/>
          </a:prstGeom>
        </p:spPr>
        <p:txBody>
          <a:bodyPr anchor="ctr" anchorCtr="0"/>
          <a:lstStyle>
            <a:lvl1pPr>
              <a:defRPr sz="2800">
                <a:solidFill>
                  <a:schemeClr val="tx1">
                    <a:lumMod val="50000"/>
                    <a:lumOff val="50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3" name="矩形 12"/>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4" name="矩形 13"/>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4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27315" y="221164"/>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p:grpSpPr>
        <p:sp>
          <p:nvSpPr>
            <p:cNvPr id="4" name="矩形 3"/>
            <p:cNvSpPr/>
            <p:nvPr/>
          </p:nvSpPr>
          <p:spPr>
            <a:xfrm>
              <a:off x="0" y="6550744"/>
              <a:ext cx="12192000" cy="3072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grpSp>
        <p:nvGrpSpPr>
          <p:cNvPr id="3" name="组合 2"/>
          <p:cNvGrpSpPr/>
          <p:nvPr userDrawn="1"/>
        </p:nvGrpSpPr>
        <p:grpSpPr>
          <a:xfrm>
            <a:off x="0" y="6550744"/>
            <a:ext cx="12192000" cy="322400"/>
            <a:chOff x="0" y="6550744"/>
            <a:chExt cx="12192000" cy="322400"/>
          </a:xfrm>
        </p:grpSpPr>
        <p:sp>
          <p:nvSpPr>
            <p:cNvPr id="4" name="矩形 3"/>
            <p:cNvSpPr/>
            <p:nvPr/>
          </p:nvSpPr>
          <p:spPr>
            <a:xfrm>
              <a:off x="0" y="6550744"/>
              <a:ext cx="12192000" cy="3072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grpSp>
      <p:sp>
        <p:nvSpPr>
          <p:cNvPr id="11" name="矩形 10"/>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710591"/>
          </a:xfrm>
          <a:prstGeom prst="rect">
            <a:avLst/>
          </a:prstGeom>
        </p:spPr>
      </p:pic>
    </p:spTree>
    <p:extLst>
      <p:ext uri="{BB962C8B-B14F-4D97-AF65-F5344CB8AC3E}">
        <p14:creationId xmlns:p14="http://schemas.microsoft.com/office/powerpoint/2010/main" val="2420314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6" r:id="rId1"/>
    <p:sldLayoutId id="2147483651" r:id="rId2"/>
    <p:sldLayoutId id="2147483657" r:id="rId3"/>
    <p:sldLayoutId id="2147483652" r:id="rId4"/>
    <p:sldLayoutId id="2147483653" r:id="rId5"/>
    <p:sldLayoutId id="2147483654" r:id="rId6"/>
    <p:sldLayoutId id="2147483655" r:id="rId7"/>
    <p:sldLayoutId id="2147483658" r:id="rId8"/>
  </p:sldLayoutIdLst>
  <mc:AlternateContent xmlns:mc="http://schemas.openxmlformats.org/markup-compatibility/2006" xmlns:p14="http://schemas.microsoft.com/office/powerpoint/2010/main">
    <mc:Choice Requires="p14">
      <p:transition spd="slow" p14:dur="16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75371" y="2228671"/>
            <a:ext cx="9805647" cy="1200329"/>
          </a:xfrm>
          <a:prstGeom prst="rect">
            <a:avLst/>
          </a:prstGeom>
          <a:noFill/>
        </p:spPr>
        <p:txBody>
          <a:bodyPr wrap="square" rtlCol="0">
            <a:spAutoFit/>
          </a:bodyPr>
          <a:lstStyle/>
          <a:p>
            <a:pPr algn="ctr"/>
            <a:r>
              <a:rPr lang="zh-CN" altLang="en-US" sz="7200" dirty="0">
                <a:latin typeface="+mj-lt"/>
              </a:rPr>
              <a:t>不良产品进站</a:t>
            </a:r>
            <a:endParaRPr lang="zh-CN" altLang="en-US" sz="3600" dirty="0">
              <a:latin typeface="+mj-lt"/>
            </a:endParaRPr>
          </a:p>
        </p:txBody>
      </p:sp>
      <p:sp>
        <p:nvSpPr>
          <p:cNvPr id="3" name="文本框 2">
            <a:extLst>
              <a:ext uri="{FF2B5EF4-FFF2-40B4-BE49-F238E27FC236}">
                <a16:creationId xmlns:a16="http://schemas.microsoft.com/office/drawing/2014/main" xmlns="" id="{FBE666DC-30ED-4983-AD23-2F705808ECA0}"/>
              </a:ext>
            </a:extLst>
          </p:cNvPr>
          <p:cNvSpPr txBox="1"/>
          <p:nvPr/>
        </p:nvSpPr>
        <p:spPr>
          <a:xfrm>
            <a:off x="4725527" y="4870094"/>
            <a:ext cx="2339102" cy="523220"/>
          </a:xfrm>
          <a:prstGeom prst="rect">
            <a:avLst/>
          </a:prstGeom>
          <a:noFill/>
        </p:spPr>
        <p:txBody>
          <a:bodyPr wrap="none" rtlCol="0">
            <a:spAutoFit/>
          </a:bodyPr>
          <a:lstStyle/>
          <a:p>
            <a:r>
              <a:rPr lang="zh-CN" altLang="en-US" sz="2800" dirty="0">
                <a:latin typeface="+mj-lt"/>
              </a:rPr>
              <a:t>编写：李军炬</a:t>
            </a:r>
          </a:p>
        </p:txBody>
      </p:sp>
      <p:sp>
        <p:nvSpPr>
          <p:cNvPr id="4" name="文本框 3">
            <a:extLst>
              <a:ext uri="{FF2B5EF4-FFF2-40B4-BE49-F238E27FC236}">
                <a16:creationId xmlns:a16="http://schemas.microsoft.com/office/drawing/2014/main" xmlns="" id="{22A70793-5391-4D12-B44E-534BCC8AE00C}"/>
              </a:ext>
            </a:extLst>
          </p:cNvPr>
          <p:cNvSpPr txBox="1"/>
          <p:nvPr/>
        </p:nvSpPr>
        <p:spPr>
          <a:xfrm>
            <a:off x="4725527" y="5626501"/>
            <a:ext cx="3105337" cy="523220"/>
          </a:xfrm>
          <a:prstGeom prst="rect">
            <a:avLst/>
          </a:prstGeom>
          <a:noFill/>
        </p:spPr>
        <p:txBody>
          <a:bodyPr wrap="none" rtlCol="0">
            <a:spAutoFit/>
          </a:bodyPr>
          <a:lstStyle/>
          <a:p>
            <a:r>
              <a:rPr lang="zh-CN" altLang="en-US" sz="2800" dirty="0">
                <a:latin typeface="+mj-lt"/>
              </a:rPr>
              <a:t>日期：</a:t>
            </a:r>
            <a:r>
              <a:rPr lang="en-US" altLang="zh-CN" sz="2800" dirty="0">
                <a:latin typeface="+mj-lt"/>
              </a:rPr>
              <a:t>2022-10-22</a:t>
            </a:r>
            <a:endParaRPr lang="zh-CN" altLang="en-US" sz="2800" dirty="0">
              <a:latin typeface="+mj-lt"/>
            </a:endParaRPr>
          </a:p>
        </p:txBody>
      </p:sp>
      <p:sp>
        <p:nvSpPr>
          <p:cNvPr id="5" name="矩形 4">
            <a:extLst>
              <a:ext uri="{FF2B5EF4-FFF2-40B4-BE49-F238E27FC236}">
                <a16:creationId xmlns:a16="http://schemas.microsoft.com/office/drawing/2014/main" xmlns="" id="{854EBBE7-88DF-4B5B-9266-E07BDC65825B}"/>
              </a:ext>
            </a:extLst>
          </p:cNvPr>
          <p:cNvSpPr/>
          <p:nvPr/>
        </p:nvSpPr>
        <p:spPr>
          <a:xfrm>
            <a:off x="3314700" y="3478956"/>
            <a:ext cx="6096000" cy="584775"/>
          </a:xfrm>
          <a:prstGeom prst="rect">
            <a:avLst/>
          </a:prstGeom>
        </p:spPr>
        <p:txBody>
          <a:bodyPr>
            <a:spAutoFit/>
          </a:bodyPr>
          <a:lstStyle/>
          <a:p>
            <a:pPr algn="ctr"/>
            <a:r>
              <a:rPr lang="zh-CN" altLang="en-US" sz="3200" dirty="0">
                <a:solidFill>
                  <a:srgbClr val="FF0000"/>
                </a:solidFill>
                <a:latin typeface="Times New Roman" panose="02020603050405020304" pitchFamily="18" charset="0"/>
                <a:cs typeface="Times New Roman" panose="02020603050405020304" pitchFamily="18" charset="0"/>
              </a:rPr>
              <a:t>Sản phẩm xấu vào trạm</a:t>
            </a:r>
          </a:p>
        </p:txBody>
      </p:sp>
    </p:spTree>
  </p:cSld>
  <p:clrMapOvr>
    <a:masterClrMapping/>
  </p:clrMapOvr>
  <mc:AlternateContent xmlns:mc="http://schemas.openxmlformats.org/markup-compatibility/2006" xmlns:p14="http://schemas.microsoft.com/office/powerpoint/2010/main">
    <mc:Choice Requires="p14">
      <p:transition p14:dur="10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834709"/>
            <a:ext cx="5668539" cy="800219"/>
          </a:xfrm>
          <a:prstGeom prst="rect">
            <a:avLst/>
          </a:prstGeom>
          <a:noFill/>
        </p:spPr>
        <p:txBody>
          <a:bodyPr wrap="none" rtlCol="0">
            <a:spAutoFit/>
          </a:bodyPr>
          <a:lstStyle/>
          <a:p>
            <a:r>
              <a:rPr lang="en-US" altLang="zh-CN" dirty="0">
                <a:latin typeface="Times New Roman" panose="02020603050405020304" pitchFamily="18" charset="0"/>
                <a:cs typeface="Times New Roman" panose="02020603050405020304" pitchFamily="18" charset="0"/>
              </a:rPr>
              <a:t>1</a:t>
            </a:r>
            <a:r>
              <a:rPr lang="zh-CN" altLang="en-US" dirty="0">
                <a:latin typeface="Times New Roman" panose="02020603050405020304" pitchFamily="18" charset="0"/>
                <a:cs typeface="Times New Roman" panose="02020603050405020304" pitchFamily="18" charset="0"/>
              </a:rPr>
              <a:t>、选择主菜单功能区的“维修中心”功能</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1, </a:t>
            </a:r>
            <a:r>
              <a:rPr lang="en-US" altLang="zh-CN" sz="1400" dirty="0" err="1">
                <a:solidFill>
                  <a:srgbClr val="FF0000"/>
                </a:solidFill>
                <a:latin typeface="Times New Roman" panose="02020603050405020304" pitchFamily="18" charset="0"/>
                <a:cs typeface="Times New Roman" panose="02020603050405020304" pitchFamily="18" charset="0"/>
              </a:rPr>
              <a:t>chọn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tâm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của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vực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a:t>
            </a:r>
            <a:r>
              <a:rPr lang="en-US" altLang="zh-CN" sz="1400" dirty="0" err="1">
                <a:solidFill>
                  <a:srgbClr val="FF0000"/>
                </a:solidFill>
                <a:latin typeface="Times New Roman" panose="02020603050405020304" pitchFamily="18" charset="0"/>
                <a:cs typeface="Times New Roman" panose="02020603050405020304" pitchFamily="18" charset="0"/>
              </a:rPr>
              <a:t>chính</a:t>
            </a:r>
            <a:r>
              <a:rPr lang="en-US" altLang="zh-CN" sz="1400" dirty="0">
                <a:solidFill>
                  <a:srgbClr val="FF0000"/>
                </a:solidFill>
                <a:latin typeface="Times New Roman" panose="02020603050405020304" pitchFamily="18" charset="0"/>
                <a:cs typeface="Times New Roman" panose="02020603050405020304" pitchFamily="18" charset="0"/>
              </a:rPr>
              <a:t>
</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
        <p:nvSpPr>
          <p:cNvPr id="11" name="文本框 10">
            <a:extLst>
              <a:ext uri="{FF2B5EF4-FFF2-40B4-BE49-F238E27FC236}">
                <a16:creationId xmlns:a16="http://schemas.microsoft.com/office/drawing/2014/main" xmlns="" id="{E5D6025B-CB9A-4C85-B451-97879313BB97}"/>
              </a:ext>
            </a:extLst>
          </p:cNvPr>
          <p:cNvSpPr txBox="1"/>
          <p:nvPr/>
        </p:nvSpPr>
        <p:spPr>
          <a:xfrm>
            <a:off x="1074378" y="2521624"/>
            <a:ext cx="9050876" cy="584775"/>
          </a:xfrm>
          <a:prstGeom prst="rect">
            <a:avLst/>
          </a:prstGeom>
          <a:noFill/>
        </p:spPr>
        <p:txBody>
          <a:bodyPr wrap="none" rtlCol="0">
            <a:spAutoFit/>
          </a:bodyPr>
          <a:lstStyle/>
          <a:p>
            <a:r>
              <a:rPr lang="en-US" altLang="zh-CN" dirty="0">
                <a:latin typeface="Times New Roman" panose="02020603050405020304" pitchFamily="18" charset="0"/>
                <a:cs typeface="Times New Roman" panose="02020603050405020304" pitchFamily="18" charset="0"/>
              </a:rPr>
              <a:t>2</a:t>
            </a:r>
            <a:r>
              <a:rPr lang="zh-CN" altLang="en-US" dirty="0">
                <a:latin typeface="Times New Roman" panose="02020603050405020304" pitchFamily="18" charset="0"/>
                <a:cs typeface="Times New Roman" panose="02020603050405020304" pitchFamily="18" charset="0"/>
              </a:rPr>
              <a:t>、点击子菜单功能区中的“不良产品进站”功能，操作不良产品进站</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2, </a:t>
            </a:r>
            <a:r>
              <a:rPr lang="en-US" altLang="zh-CN" sz="1400" dirty="0" err="1">
                <a:solidFill>
                  <a:srgbClr val="FF0000"/>
                </a:solidFill>
                <a:latin typeface="Times New Roman" panose="02020603050405020304" pitchFamily="18" charset="0"/>
                <a:cs typeface="Times New Roman" panose="02020603050405020304" pitchFamily="18" charset="0"/>
              </a:rPr>
              <a:t>nhấp</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sản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phẩm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xấu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trạm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trong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vực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con, </a:t>
            </a:r>
            <a:r>
              <a:rPr lang="en-US" altLang="zh-CN" sz="1400" dirty="0" err="1">
                <a:solidFill>
                  <a:srgbClr val="FF0000"/>
                </a:solidFill>
                <a:latin typeface="Times New Roman" panose="02020603050405020304" pitchFamily="18" charset="0"/>
                <a:cs typeface="Times New Roman" panose="02020603050405020304" pitchFamily="18" charset="0"/>
              </a:rPr>
              <a:t>hoạt</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các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sản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phẩm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xấu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trạm</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pic>
        <p:nvPicPr>
          <p:cNvPr id="3" name="图片 2">
            <a:extLst>
              <a:ext uri="{FF2B5EF4-FFF2-40B4-BE49-F238E27FC236}">
                <a16:creationId xmlns:a16="http://schemas.microsoft.com/office/drawing/2014/main" xmlns="" id="{B6EAE733-28A5-4125-B2F9-9FA6DDF1A75E}"/>
              </a:ext>
            </a:extLst>
          </p:cNvPr>
          <p:cNvPicPr>
            <a:picLocks noChangeAspect="1"/>
          </p:cNvPicPr>
          <p:nvPr/>
        </p:nvPicPr>
        <p:blipFill>
          <a:blip r:embed="rId2"/>
          <a:stretch>
            <a:fillRect/>
          </a:stretch>
        </p:blipFill>
        <p:spPr>
          <a:xfrm>
            <a:off x="1204088" y="1419484"/>
            <a:ext cx="5675913" cy="655187"/>
          </a:xfrm>
          <a:prstGeom prst="rect">
            <a:avLst/>
          </a:prstGeom>
        </p:spPr>
      </p:pic>
      <p:pic>
        <p:nvPicPr>
          <p:cNvPr id="9" name="图片 8">
            <a:extLst>
              <a:ext uri="{FF2B5EF4-FFF2-40B4-BE49-F238E27FC236}">
                <a16:creationId xmlns:a16="http://schemas.microsoft.com/office/drawing/2014/main" xmlns="" id="{9719CDF4-F2E4-4E93-8F67-2DFBF943C5CE}"/>
              </a:ext>
            </a:extLst>
          </p:cNvPr>
          <p:cNvPicPr>
            <a:picLocks noChangeAspect="1"/>
          </p:cNvPicPr>
          <p:nvPr/>
        </p:nvPicPr>
        <p:blipFill>
          <a:blip r:embed="rId3"/>
          <a:stretch>
            <a:fillRect/>
          </a:stretch>
        </p:blipFill>
        <p:spPr>
          <a:xfrm>
            <a:off x="1204088" y="3259591"/>
            <a:ext cx="9915525" cy="2299414"/>
          </a:xfrm>
          <a:prstGeom prst="rect">
            <a:avLst/>
          </a:prstGeom>
        </p:spPr>
      </p:pic>
      <p:sp>
        <p:nvSpPr>
          <p:cNvPr id="6" name="箭头: 下 5">
            <a:extLst>
              <a:ext uri="{FF2B5EF4-FFF2-40B4-BE49-F238E27FC236}">
                <a16:creationId xmlns:a16="http://schemas.microsoft.com/office/drawing/2014/main" xmlns="" id="{3BA1C651-C655-47BC-8337-75F30A9FEC8A}"/>
              </a:ext>
            </a:extLst>
          </p:cNvPr>
          <p:cNvSpPr/>
          <p:nvPr/>
        </p:nvSpPr>
        <p:spPr>
          <a:xfrm rot="7565593">
            <a:off x="4032660" y="1693861"/>
            <a:ext cx="165646" cy="5847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箭头: 下 14">
            <a:extLst>
              <a:ext uri="{FF2B5EF4-FFF2-40B4-BE49-F238E27FC236}">
                <a16:creationId xmlns:a16="http://schemas.microsoft.com/office/drawing/2014/main" xmlns="" id="{670BD6B0-5969-497F-BF46-321DD1B8FF6F}"/>
              </a:ext>
            </a:extLst>
          </p:cNvPr>
          <p:cNvSpPr/>
          <p:nvPr/>
        </p:nvSpPr>
        <p:spPr>
          <a:xfrm rot="2153569">
            <a:off x="2703756" y="3321220"/>
            <a:ext cx="165646" cy="5847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AFFC3AD4-A6FE-4917-9C09-D87D0828F98E}"/>
              </a:ext>
            </a:extLst>
          </p:cNvPr>
          <p:cNvSpPr txBox="1"/>
          <p:nvPr/>
        </p:nvSpPr>
        <p:spPr>
          <a:xfrm>
            <a:off x="4314825" y="1986248"/>
            <a:ext cx="2480166" cy="369332"/>
          </a:xfrm>
          <a:prstGeom prst="rect">
            <a:avLst/>
          </a:prstGeom>
          <a:noFill/>
        </p:spPr>
        <p:txBody>
          <a:bodyPr wrap="none" rtlCol="0">
            <a:spAutoFit/>
          </a:bodyPr>
          <a:lstStyle/>
          <a:p>
            <a:r>
              <a:rPr lang="zh-CN" altLang="en-US" dirty="0">
                <a:solidFill>
                  <a:srgbClr val="FF0000"/>
                </a:solidFill>
              </a:rPr>
              <a:t>点击打开</a:t>
            </a:r>
            <a:r>
              <a:rPr lang="en-US" altLang="zh-CN" dirty="0" err="1">
                <a:solidFill>
                  <a:srgbClr val="FF0000"/>
                </a:solidFill>
              </a:rPr>
              <a:t>Nhấp</a:t>
            </a:r>
            <a:r>
              <a:rPr lang="en-US" altLang="zh-CN" dirty="0">
                <a:solidFill>
                  <a:srgbClr val="FF0000"/>
                </a:solidFill>
              </a:rPr>
              <a:t> </a:t>
            </a:r>
            <a:r>
              <a:rPr lang="en-US" altLang="zh-CN" dirty="0" err="1">
                <a:solidFill>
                  <a:srgbClr val="FF0000"/>
                </a:solidFill>
              </a:rPr>
              <a:t>vào</a:t>
            </a:r>
            <a:r>
              <a:rPr lang="en-US" altLang="zh-CN" dirty="0">
                <a:solidFill>
                  <a:srgbClr val="FF0000"/>
                </a:solidFill>
              </a:rPr>
              <a:t> </a:t>
            </a:r>
            <a:r>
              <a:rPr lang="en-US" altLang="zh-CN" dirty="0" err="1">
                <a:solidFill>
                  <a:srgbClr val="FF0000"/>
                </a:solidFill>
              </a:rPr>
              <a:t>Mở</a:t>
            </a:r>
            <a:endParaRPr lang="zh-CN" altLang="en-US" dirty="0"/>
          </a:p>
        </p:txBody>
      </p:sp>
      <p:sp>
        <p:nvSpPr>
          <p:cNvPr id="16" name="文本框 15">
            <a:extLst>
              <a:ext uri="{FF2B5EF4-FFF2-40B4-BE49-F238E27FC236}">
                <a16:creationId xmlns:a16="http://schemas.microsoft.com/office/drawing/2014/main" xmlns="" id="{4B1089A0-3FED-415B-B4F7-24F9140B2FCE}"/>
              </a:ext>
            </a:extLst>
          </p:cNvPr>
          <p:cNvSpPr txBox="1"/>
          <p:nvPr/>
        </p:nvSpPr>
        <p:spPr>
          <a:xfrm>
            <a:off x="2972333" y="3253755"/>
            <a:ext cx="2480166" cy="369332"/>
          </a:xfrm>
          <a:prstGeom prst="rect">
            <a:avLst/>
          </a:prstGeom>
          <a:noFill/>
        </p:spPr>
        <p:txBody>
          <a:bodyPr wrap="none" rtlCol="0">
            <a:spAutoFit/>
          </a:bodyPr>
          <a:lstStyle/>
          <a:p>
            <a:pPr algn="ctr"/>
            <a:r>
              <a:rPr lang="zh-CN" altLang="en-US" dirty="0">
                <a:solidFill>
                  <a:srgbClr val="FF0000"/>
                </a:solidFill>
              </a:rPr>
              <a:t>点击打开</a:t>
            </a:r>
            <a:r>
              <a:rPr lang="en-US" altLang="zh-CN" dirty="0" err="1">
                <a:solidFill>
                  <a:srgbClr val="FF0000"/>
                </a:solidFill>
              </a:rPr>
              <a:t>Nhấp</a:t>
            </a:r>
            <a:r>
              <a:rPr lang="en-US" altLang="zh-CN" dirty="0">
                <a:solidFill>
                  <a:srgbClr val="FF0000"/>
                </a:solidFill>
              </a:rPr>
              <a:t> </a:t>
            </a:r>
            <a:r>
              <a:rPr lang="en-US" altLang="zh-CN" dirty="0" err="1">
                <a:solidFill>
                  <a:srgbClr val="FF0000"/>
                </a:solidFill>
              </a:rPr>
              <a:t>vào</a:t>
            </a:r>
            <a:r>
              <a:rPr lang="en-US" altLang="zh-CN" dirty="0">
                <a:solidFill>
                  <a:srgbClr val="FF0000"/>
                </a:solidFill>
              </a:rPr>
              <a:t> </a:t>
            </a:r>
            <a:r>
              <a:rPr lang="en-US" altLang="zh-CN" dirty="0" err="1">
                <a:solidFill>
                  <a:srgbClr val="FF0000"/>
                </a:solidFill>
              </a:rPr>
              <a:t>Mở</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9754B275-6B9B-4FED-8778-B4A1D6546F79}"/>
              </a:ext>
            </a:extLst>
          </p:cNvPr>
          <p:cNvPicPr>
            <a:picLocks noChangeAspect="1"/>
          </p:cNvPicPr>
          <p:nvPr/>
        </p:nvPicPr>
        <p:blipFill>
          <a:blip r:embed="rId2"/>
          <a:stretch>
            <a:fillRect/>
          </a:stretch>
        </p:blipFill>
        <p:spPr>
          <a:xfrm>
            <a:off x="2245953" y="2604293"/>
            <a:ext cx="7439025" cy="2819400"/>
          </a:xfrm>
          <a:prstGeom prst="rect">
            <a:avLst/>
          </a:prstGeom>
        </p:spPr>
      </p:pic>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834709"/>
            <a:ext cx="10803297" cy="1292662"/>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3</a:t>
            </a:r>
            <a:r>
              <a:rPr lang="zh-CN" altLang="en-US" dirty="0">
                <a:latin typeface="Times New Roman" panose="02020603050405020304" pitchFamily="18" charset="0"/>
                <a:cs typeface="Times New Roman" panose="02020603050405020304" pitchFamily="18" charset="0"/>
              </a:rPr>
              <a:t>、在不良产品进站窗口中的产品条码</a:t>
            </a:r>
            <a:r>
              <a:rPr lang="en-US" altLang="zh-CN" dirty="0">
                <a:latin typeface="Times New Roman" panose="02020603050405020304" pitchFamily="18" charset="0"/>
                <a:cs typeface="Times New Roman" panose="02020603050405020304" pitchFamily="18" charset="0"/>
              </a:rPr>
              <a:t>/</a:t>
            </a:r>
            <a:r>
              <a:rPr lang="zh-CN" altLang="en-US" dirty="0">
                <a:latin typeface="Times New Roman" panose="02020603050405020304" pitchFamily="18" charset="0"/>
                <a:cs typeface="Times New Roman" panose="02020603050405020304" pitchFamily="18" charset="0"/>
              </a:rPr>
              <a:t>维修码栏位扫描条码或输入条码后，系统会自动带出条码的送修员，</a:t>
            </a:r>
            <a:endParaRPr lang="en-US" altLang="zh-CN" dirty="0">
              <a:latin typeface="Times New Roman" panose="02020603050405020304" pitchFamily="18" charset="0"/>
              <a:cs typeface="Times New Roman" panose="02020603050405020304" pitchFamily="18" charset="0"/>
            </a:endParaRPr>
          </a:p>
          <a:p>
            <a:r>
              <a:rPr lang="zh-CN" altLang="en-US" dirty="0">
                <a:latin typeface="Times New Roman" panose="02020603050405020304" pitchFamily="18" charset="0"/>
                <a:cs typeface="Times New Roman" panose="02020603050405020304" pitchFamily="18" charset="0"/>
              </a:rPr>
              <a:t>以及出货日期，如出货日期比当前日期小，系统将进行报错，需要重新选择正确的出货日期进行提交进站</a:t>
            </a:r>
            <a:endParaRPr lang="en-US" altLang="zh-CN"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3, trong cửa sổ sản phẩm xấu vào cửa sổ mã vạch / mã sửa </a:t>
            </a:r>
            <a:r>
              <a:rPr lang="vi-VN" altLang="zh-CN" sz="1400" dirty="0" smtClean="0">
                <a:solidFill>
                  <a:srgbClr val="FF0000"/>
                </a:solidFill>
                <a:latin typeface="Times New Roman" panose="02020603050405020304" pitchFamily="18" charset="0"/>
                <a:cs typeface="Times New Roman" panose="02020603050405020304" pitchFamily="18" charset="0"/>
              </a:rPr>
              <a:t>chữa </a:t>
            </a:r>
            <a:r>
              <a:rPr lang="vi-VN" altLang="zh-CN" sz="1400" dirty="0">
                <a:solidFill>
                  <a:srgbClr val="FF0000"/>
                </a:solidFill>
                <a:latin typeface="Times New Roman" panose="02020603050405020304" pitchFamily="18" charset="0"/>
                <a:cs typeface="Times New Roman" panose="02020603050405020304" pitchFamily="18" charset="0"/>
              </a:rPr>
              <a:t>quét mã vạch hoặc nhập mã vạch, hệ thống sẽ tự </a:t>
            </a:r>
            <a:r>
              <a:rPr lang="vi-VN" altLang="zh-CN" sz="1400" dirty="0" smtClean="0">
                <a:solidFill>
                  <a:srgbClr val="FF0000"/>
                </a:solidFill>
                <a:latin typeface="Times New Roman" panose="02020603050405020304" pitchFamily="18" charset="0"/>
                <a:cs typeface="Times New Roman" panose="02020603050405020304" pitchFamily="18" charset="0"/>
              </a:rPr>
              <a:t>động </a:t>
            </a:r>
            <a:r>
              <a:rPr lang="vi-VN" altLang="zh-CN" sz="1400" dirty="0">
                <a:solidFill>
                  <a:srgbClr val="FF0000"/>
                </a:solidFill>
                <a:latin typeface="Times New Roman" panose="02020603050405020304" pitchFamily="18" charset="0"/>
                <a:cs typeface="Times New Roman" panose="02020603050405020304" pitchFamily="18" charset="0"/>
              </a:rPr>
              <a:t>ra mã vạch của nhân viên </a:t>
            </a:r>
            <a:r>
              <a:rPr lang="en-US" altLang="zh-CN" sz="1400" dirty="0" err="1" smtClean="0">
                <a:solidFill>
                  <a:srgbClr val="FF0000"/>
                </a:solidFill>
                <a:latin typeface="Times New Roman" panose="02020603050405020304" pitchFamily="18" charset="0"/>
                <a:cs typeface="Times New Roman" panose="02020603050405020304" pitchFamily="18" charset="0"/>
              </a:rPr>
              <a:t>nhập</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hàng,Cũng như ngày </a:t>
            </a:r>
            <a:r>
              <a:rPr lang="en-US" altLang="zh-CN" sz="1400" dirty="0" err="1" smtClean="0">
                <a:solidFill>
                  <a:srgbClr val="FF0000"/>
                </a:solidFill>
                <a:latin typeface="Times New Roman" panose="02020603050405020304" pitchFamily="18" charset="0"/>
                <a:cs typeface="Times New Roman" panose="02020603050405020304" pitchFamily="18" charset="0"/>
              </a:rPr>
              <a:t>giao</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hàng</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chẳng hạn như ngày </a:t>
            </a:r>
            <a:r>
              <a:rPr lang="en-US" altLang="zh-CN" sz="1400" dirty="0" err="1">
                <a:solidFill>
                  <a:srgbClr val="FF0000"/>
                </a:solidFill>
                <a:latin typeface="Times New Roman" panose="02020603050405020304" pitchFamily="18" charset="0"/>
                <a:cs typeface="Times New Roman" panose="02020603050405020304" pitchFamily="18" charset="0"/>
              </a:rPr>
              <a:t>giao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hàng</a:t>
            </a:r>
            <a:r>
              <a:rPr lang="en-US" altLang="zh-CN" sz="1400" dirty="0">
                <a:solidFill>
                  <a:srgbClr val="FF0000"/>
                </a:solidFill>
                <a:latin typeface="Times New Roman" panose="02020603050405020304" pitchFamily="18" charset="0"/>
                <a:cs typeface="Times New Roman" panose="02020603050405020304" pitchFamily="18" charset="0"/>
              </a:rPr>
              <a:t> </a:t>
            </a:r>
            <a:r>
              <a:rPr lang="vi-VN" altLang="zh-CN" sz="1400" dirty="0" smtClean="0">
                <a:solidFill>
                  <a:srgbClr val="FF0000"/>
                </a:solidFill>
                <a:latin typeface="Times New Roman" panose="02020603050405020304" pitchFamily="18" charset="0"/>
                <a:cs typeface="Times New Roman" panose="02020603050405020304" pitchFamily="18" charset="0"/>
              </a:rPr>
              <a:t>nhỏ </a:t>
            </a:r>
            <a:r>
              <a:rPr lang="vi-VN" altLang="zh-CN" sz="1400" dirty="0">
                <a:solidFill>
                  <a:srgbClr val="FF0000"/>
                </a:solidFill>
                <a:latin typeface="Times New Roman" panose="02020603050405020304" pitchFamily="18" charset="0"/>
                <a:cs typeface="Times New Roman" panose="02020603050405020304" pitchFamily="18" charset="0"/>
              </a:rPr>
              <a:t>hơn ngày hiện tại, hệ thống sẽ thực hiện báo lỗi, cần phải chọn lại ngày </a:t>
            </a:r>
            <a:r>
              <a:rPr lang="en-US" altLang="zh-CN" sz="1400" dirty="0" err="1">
                <a:solidFill>
                  <a:srgbClr val="FF0000"/>
                </a:solidFill>
                <a:latin typeface="Times New Roman" panose="02020603050405020304" pitchFamily="18" charset="0"/>
                <a:cs typeface="Times New Roman" panose="02020603050405020304" pitchFamily="18" charset="0"/>
              </a:rPr>
              <a:t>giao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hàng</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chính xác để gửi đến trạm</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
        <p:nvSpPr>
          <p:cNvPr id="5" name="箭头: 下 4">
            <a:extLst>
              <a:ext uri="{FF2B5EF4-FFF2-40B4-BE49-F238E27FC236}">
                <a16:creationId xmlns:a16="http://schemas.microsoft.com/office/drawing/2014/main" xmlns="" id="{A69265C7-FDE5-47EE-9EFB-D16587A898C7}"/>
              </a:ext>
            </a:extLst>
          </p:cNvPr>
          <p:cNvSpPr/>
          <p:nvPr/>
        </p:nvSpPr>
        <p:spPr>
          <a:xfrm>
            <a:off x="5153025" y="2923341"/>
            <a:ext cx="123825" cy="67710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xmlns="" id="{F0BE6C7A-AFF8-44FE-8F03-241AA2EB25E1}"/>
              </a:ext>
            </a:extLst>
          </p:cNvPr>
          <p:cNvSpPr txBox="1"/>
          <p:nvPr/>
        </p:nvSpPr>
        <p:spPr>
          <a:xfrm>
            <a:off x="3467101" y="2147685"/>
            <a:ext cx="2940228" cy="738664"/>
          </a:xfrm>
          <a:prstGeom prst="rect">
            <a:avLst/>
          </a:prstGeom>
          <a:noFill/>
        </p:spPr>
        <p:txBody>
          <a:bodyPr wrap="square" rtlCol="0">
            <a:spAutoFit/>
          </a:bodyPr>
          <a:lstStyle/>
          <a:p>
            <a:r>
              <a:rPr lang="zh-CN" altLang="en-US" sz="1400" dirty="0">
                <a:latin typeface="Times New Roman" panose="02020603050405020304" pitchFamily="18" charset="0"/>
                <a:cs typeface="Times New Roman" panose="02020603050405020304" pitchFamily="18" charset="0"/>
              </a:rPr>
              <a:t>扫描条码后，系统自动提交进站</a:t>
            </a:r>
            <a:endParaRPr lang="en-US" altLang="zh-CN" sz="1400"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Sau khi quét mã vạch, hệ thống sẽ</a:t>
            </a:r>
            <a:endParaRPr lang="en-US" altLang="zh-CN" sz="1400" dirty="0">
              <a:solidFill>
                <a:srgbClr val="FF0000"/>
              </a:solidFill>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 tự động được gửi đến trạm</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sp>
        <p:nvSpPr>
          <p:cNvPr id="14" name="箭头: 下 13">
            <a:extLst>
              <a:ext uri="{FF2B5EF4-FFF2-40B4-BE49-F238E27FC236}">
                <a16:creationId xmlns:a16="http://schemas.microsoft.com/office/drawing/2014/main" xmlns="" id="{D4820F80-25A9-48FE-AC02-2CA34D33971B}"/>
              </a:ext>
            </a:extLst>
          </p:cNvPr>
          <p:cNvSpPr/>
          <p:nvPr/>
        </p:nvSpPr>
        <p:spPr>
          <a:xfrm>
            <a:off x="8722234" y="2771775"/>
            <a:ext cx="123825" cy="828676"/>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a16="http://schemas.microsoft.com/office/drawing/2014/main" xmlns="" id="{FB587F0F-BE26-444C-97BF-DCB2120E3D72}"/>
              </a:ext>
            </a:extLst>
          </p:cNvPr>
          <p:cNvSpPr txBox="1"/>
          <p:nvPr/>
        </p:nvSpPr>
        <p:spPr>
          <a:xfrm>
            <a:off x="7039117" y="2086710"/>
            <a:ext cx="3490058" cy="523220"/>
          </a:xfrm>
          <a:prstGeom prst="rect">
            <a:avLst/>
          </a:prstGeom>
          <a:noFill/>
        </p:spPr>
        <p:txBody>
          <a:bodyPr wrap="none" rtlCol="0">
            <a:spAutoFit/>
          </a:bodyPr>
          <a:lstStyle/>
          <a:p>
            <a:r>
              <a:rPr lang="zh-CN" altLang="en-US" sz="1400" dirty="0">
                <a:latin typeface="Times New Roman" panose="02020603050405020304" pitchFamily="18" charset="0"/>
                <a:cs typeface="Times New Roman" panose="02020603050405020304" pitchFamily="18" charset="0"/>
              </a:rPr>
              <a:t>扫描条码后，手动提交进站</a:t>
            </a:r>
            <a:endParaRPr lang="en-US" altLang="zh-CN" sz="1400"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Sau khi quét mã vạch</a:t>
            </a:r>
            <a:r>
              <a:rPr lang="vi-VN" altLang="zh-CN" sz="1400" dirty="0">
                <a:solidFill>
                  <a:srgbClr val="FF0000"/>
                </a:solidFill>
                <a:latin typeface="Times New Roman" panose="02020603050405020304" pitchFamily="18" charset="0"/>
                <a:cs typeface="Times New Roman" panose="02020603050405020304" pitchFamily="18" charset="0"/>
              </a:rPr>
              <a:t>, Gửi thủ </a:t>
            </a:r>
            <a:r>
              <a:rPr lang="vi-VN" altLang="zh-CN" sz="1400" dirty="0" smtClean="0">
                <a:solidFill>
                  <a:srgbClr val="FF0000"/>
                </a:solidFill>
                <a:latin typeface="Times New Roman" panose="02020603050405020304" pitchFamily="18" charset="0"/>
                <a:cs typeface="Times New Roman" panose="02020603050405020304" pitchFamily="18" charset="0"/>
              </a:rPr>
              <a:t>công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vào</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trạm</a:t>
            </a:r>
            <a:r>
              <a:rPr lang="vi-VN" altLang="zh-CN" sz="1400" dirty="0" smtClean="0">
                <a:solidFill>
                  <a:srgbClr val="FF0000"/>
                </a:solidFill>
                <a:latin typeface="Times New Roman" panose="02020603050405020304" pitchFamily="18" charset="0"/>
                <a:cs typeface="Times New Roman" panose="02020603050405020304" pitchFamily="18" charset="0"/>
              </a:rPr>
              <a:t> </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
        <p:nvSpPr>
          <p:cNvPr id="18" name="箭头: 下 17">
            <a:extLst>
              <a:ext uri="{FF2B5EF4-FFF2-40B4-BE49-F238E27FC236}">
                <a16:creationId xmlns:a16="http://schemas.microsoft.com/office/drawing/2014/main" xmlns="" id="{3C326A82-43E2-4A7E-91F1-FCC069AC76AA}"/>
              </a:ext>
            </a:extLst>
          </p:cNvPr>
          <p:cNvSpPr/>
          <p:nvPr/>
        </p:nvSpPr>
        <p:spPr>
          <a:xfrm rot="16200000">
            <a:off x="3388917" y="3783410"/>
            <a:ext cx="156368" cy="51434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a:extLst>
              <a:ext uri="{FF2B5EF4-FFF2-40B4-BE49-F238E27FC236}">
                <a16:creationId xmlns:a16="http://schemas.microsoft.com/office/drawing/2014/main" xmlns="" id="{93E8C84A-3B7D-48C0-BD6B-70311270DA6E}"/>
              </a:ext>
            </a:extLst>
          </p:cNvPr>
          <p:cNvSpPr txBox="1"/>
          <p:nvPr/>
        </p:nvSpPr>
        <p:spPr>
          <a:xfrm>
            <a:off x="827315" y="3757661"/>
            <a:ext cx="2458424" cy="1384995"/>
          </a:xfrm>
          <a:prstGeom prst="rect">
            <a:avLst/>
          </a:prstGeom>
          <a:noFill/>
        </p:spPr>
        <p:txBody>
          <a:bodyPr wrap="square" rtlCol="0">
            <a:spAutoFit/>
          </a:bodyPr>
          <a:lstStyle/>
          <a:p>
            <a:r>
              <a:rPr lang="zh-CN" altLang="en-US" sz="1400" dirty="0">
                <a:latin typeface="Times New Roman" panose="02020603050405020304" pitchFamily="18" charset="0"/>
                <a:cs typeface="Times New Roman" panose="02020603050405020304" pitchFamily="18" charset="0"/>
              </a:rPr>
              <a:t>系统自动填充送修员，也可以进行选择</a:t>
            </a:r>
            <a:endParaRPr lang="en-US" altLang="zh-CN" sz="1400"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Hệ thống tự động điền </a:t>
            </a:r>
            <a:r>
              <a:rPr lang="vi-VN" altLang="zh-CN" sz="1400" dirty="0" smtClean="0">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nhân</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viên</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sửa</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hàng</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cũng có thể được lựa </a:t>
            </a:r>
            <a:r>
              <a:rPr lang="vi-VN" altLang="zh-CN" sz="1400" dirty="0" smtClean="0">
                <a:solidFill>
                  <a:srgbClr val="FF0000"/>
                </a:solidFill>
                <a:latin typeface="Times New Roman" panose="02020603050405020304" pitchFamily="18" charset="0"/>
                <a:cs typeface="Times New Roman" panose="02020603050405020304" pitchFamily="18" charset="0"/>
              </a:rPr>
              <a:t>chọn</a:t>
            </a:r>
            <a:r>
              <a:rPr lang="en-US" altLang="zh-CN" sz="1400" dirty="0" smtClean="0">
                <a:solidFill>
                  <a:srgbClr val="FF0000"/>
                </a:solidFill>
                <a:latin typeface="Times New Roman" panose="02020603050405020304" pitchFamily="18" charset="0"/>
                <a:cs typeface="Times New Roman" panose="02020603050405020304" pitchFamily="18" charset="0"/>
              </a:rPr>
              <a:t>.</a:t>
            </a:r>
            <a:r>
              <a:rPr lang="vi-VN" altLang="zh-CN" sz="1400" dirty="0">
                <a:solidFill>
                  <a:srgbClr val="FF0000"/>
                </a:solidFill>
                <a:latin typeface="Times New Roman" panose="02020603050405020304" pitchFamily="18" charset="0"/>
                <a:cs typeface="Times New Roman" panose="02020603050405020304" pitchFamily="18" charset="0"/>
              </a:rPr>
              <a:t>
</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sp>
        <p:nvSpPr>
          <p:cNvPr id="20" name="箭头: 下 19">
            <a:extLst>
              <a:ext uri="{FF2B5EF4-FFF2-40B4-BE49-F238E27FC236}">
                <a16:creationId xmlns:a16="http://schemas.microsoft.com/office/drawing/2014/main" xmlns="" id="{E570C9F5-BF6E-4B1C-B528-D467E29BA585}"/>
              </a:ext>
            </a:extLst>
          </p:cNvPr>
          <p:cNvSpPr/>
          <p:nvPr/>
        </p:nvSpPr>
        <p:spPr>
          <a:xfrm rot="5400000">
            <a:off x="8445592" y="4049692"/>
            <a:ext cx="123825" cy="67710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xmlns="" id="{BCB910DB-90E2-4F8C-B03D-E61AB521A863}"/>
              </a:ext>
            </a:extLst>
          </p:cNvPr>
          <p:cNvSpPr txBox="1"/>
          <p:nvPr/>
        </p:nvSpPr>
        <p:spPr>
          <a:xfrm>
            <a:off x="8875226" y="4110890"/>
            <a:ext cx="1773726" cy="738664"/>
          </a:xfrm>
          <a:prstGeom prst="rect">
            <a:avLst/>
          </a:prstGeom>
          <a:noFill/>
        </p:spPr>
        <p:txBody>
          <a:bodyPr wrap="square" rtlCol="0">
            <a:spAutoFit/>
          </a:bodyPr>
          <a:lstStyle/>
          <a:p>
            <a:r>
              <a:rPr lang="zh-CN" altLang="en-US" sz="1400" dirty="0">
                <a:latin typeface="Times New Roman" panose="02020603050405020304" pitchFamily="18" charset="0"/>
                <a:cs typeface="Times New Roman" panose="02020603050405020304" pitchFamily="18" charset="0"/>
              </a:rPr>
              <a:t>产品出货日期</a:t>
            </a:r>
            <a:endParaRPr lang="en-US" altLang="zh-CN" sz="1400" dirty="0">
              <a:latin typeface="Times New Roman" panose="02020603050405020304" pitchFamily="18" charset="0"/>
              <a:cs typeface="Times New Roman" panose="02020603050405020304" pitchFamily="18" charset="0"/>
            </a:endParaRPr>
          </a:p>
          <a:p>
            <a:r>
              <a:rPr lang="en-US" altLang="zh-CN" sz="1400" dirty="0" err="1">
                <a:solidFill>
                  <a:srgbClr val="FF0000"/>
                </a:solidFill>
                <a:latin typeface="Times New Roman" panose="02020603050405020304" pitchFamily="18" charset="0"/>
                <a:cs typeface="Times New Roman" panose="02020603050405020304" pitchFamily="18" charset="0"/>
              </a:rPr>
              <a:t>Ngày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giao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hàng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vận</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chuyển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sản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phẩm</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sp>
        <p:nvSpPr>
          <p:cNvPr id="22" name="箭头: 下 21">
            <a:extLst>
              <a:ext uri="{FF2B5EF4-FFF2-40B4-BE49-F238E27FC236}">
                <a16:creationId xmlns:a16="http://schemas.microsoft.com/office/drawing/2014/main" xmlns="" id="{3058375C-7B9F-4F2E-8F0A-E868EA71E109}"/>
              </a:ext>
            </a:extLst>
          </p:cNvPr>
          <p:cNvSpPr/>
          <p:nvPr/>
        </p:nvSpPr>
        <p:spPr>
          <a:xfrm rot="10800000">
            <a:off x="5479272" y="5213980"/>
            <a:ext cx="130952" cy="49575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xmlns="" id="{F64D2ADA-DE6C-42AF-9F63-77744C80A908}"/>
              </a:ext>
            </a:extLst>
          </p:cNvPr>
          <p:cNvSpPr txBox="1"/>
          <p:nvPr/>
        </p:nvSpPr>
        <p:spPr>
          <a:xfrm>
            <a:off x="4890776" y="5742741"/>
            <a:ext cx="4188829" cy="738664"/>
          </a:xfrm>
          <a:prstGeom prst="rect">
            <a:avLst/>
          </a:prstGeom>
          <a:noFill/>
        </p:spPr>
        <p:txBody>
          <a:bodyPr wrap="square" rtlCol="0">
            <a:spAutoFit/>
          </a:bodyPr>
          <a:lstStyle/>
          <a:p>
            <a:r>
              <a:rPr lang="zh-CN" altLang="en-US" sz="1400" dirty="0">
                <a:latin typeface="Times New Roman" panose="02020603050405020304" pitchFamily="18" charset="0"/>
                <a:cs typeface="Times New Roman" panose="02020603050405020304" pitchFamily="18" charset="0"/>
              </a:rPr>
              <a:t>进入页面后第一步，首先扫描产品条码或维修条码</a:t>
            </a:r>
            <a:endParaRPr lang="en-US" altLang="zh-CN" sz="1400"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Bước đầu tiên sau khi vào trang, trước tiên hãy quét mã vạch sản phẩm hoặc sửa chữa mã vạch</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3875370"/>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925410" cy="519064"/>
          </a:xfrm>
        </p:spPr>
        <p:txBody>
          <a:bodyPr/>
          <a:lstStyle/>
          <a:p>
            <a:r>
              <a:rPr lang="en-US" altLang="zh-CN" dirty="0"/>
              <a:t> </a:t>
            </a:r>
            <a:r>
              <a:rPr lang="zh-CN" altLang="en-US" dirty="0"/>
              <a:t>注意事项：</a:t>
            </a:r>
            <a:endParaRPr lang="zh-CN" altLang="en-US" sz="1800" dirty="0">
              <a:solidFill>
                <a:srgbClr val="FF0000"/>
              </a:solidFill>
            </a:endParaRPr>
          </a:p>
        </p:txBody>
      </p:sp>
      <p:sp>
        <p:nvSpPr>
          <p:cNvPr id="3" name="文本框 2"/>
          <p:cNvSpPr txBox="1"/>
          <p:nvPr/>
        </p:nvSpPr>
        <p:spPr>
          <a:xfrm>
            <a:off x="1101214" y="894735"/>
            <a:ext cx="1338828" cy="369332"/>
          </a:xfrm>
          <a:prstGeom prst="rect">
            <a:avLst/>
          </a:prstGeom>
          <a:noFill/>
        </p:spPr>
        <p:txBody>
          <a:bodyPr wrap="none" rtlCol="0">
            <a:spAutoFit/>
          </a:bodyPr>
          <a:lstStyle/>
          <a:p>
            <a:r>
              <a:rPr lang="en-US" altLang="zh-CN" dirty="0"/>
              <a:t>                  </a:t>
            </a:r>
          </a:p>
        </p:txBody>
      </p:sp>
      <p:sp>
        <p:nvSpPr>
          <p:cNvPr id="4" name="文本框 3">
            <a:extLst>
              <a:ext uri="{FF2B5EF4-FFF2-40B4-BE49-F238E27FC236}">
                <a16:creationId xmlns:a16="http://schemas.microsoft.com/office/drawing/2014/main" xmlns="" id="{46DFC58B-5C14-4BA0-9BE3-C06D6319A0F2}"/>
              </a:ext>
            </a:extLst>
          </p:cNvPr>
          <p:cNvSpPr txBox="1"/>
          <p:nvPr/>
        </p:nvSpPr>
        <p:spPr>
          <a:xfrm>
            <a:off x="966987" y="894735"/>
            <a:ext cx="9921143" cy="800219"/>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1</a:t>
            </a:r>
            <a:r>
              <a:rPr lang="zh-CN" altLang="en-US" dirty="0">
                <a:latin typeface="Times New Roman" panose="02020603050405020304" pitchFamily="18" charset="0"/>
                <a:cs typeface="Times New Roman" panose="02020603050405020304" pitchFamily="18" charset="0"/>
              </a:rPr>
              <a:t>、如不良产品，不通过不良品进站功能送维修站时，维修站工作是无法进行维修的</a:t>
            </a:r>
            <a:endParaRPr lang="en-US" altLang="zh-CN"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1, chẳng hạn như các sản phẩm </a:t>
            </a:r>
            <a:r>
              <a:rPr lang="en-US" altLang="zh-CN" sz="1400" dirty="0" smtClean="0">
                <a:solidFill>
                  <a:srgbClr val="FF0000"/>
                </a:solidFill>
                <a:latin typeface="Times New Roman" panose="02020603050405020304" pitchFamily="18" charset="0"/>
                <a:cs typeface="Times New Roman" panose="02020603050405020304" pitchFamily="18" charset="0"/>
              </a:rPr>
              <a:t>NG</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không thông qua chức năng nhập trạm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vi-VN" altLang="zh-CN" sz="1400" dirty="0" smtClean="0">
                <a:solidFill>
                  <a:srgbClr val="FF0000"/>
                </a:solidFill>
                <a:latin typeface="Times New Roman" panose="02020603050405020304" pitchFamily="18" charset="0"/>
                <a:cs typeface="Times New Roman" panose="02020603050405020304" pitchFamily="18" charset="0"/>
              </a:rPr>
              <a:t>để </a:t>
            </a:r>
            <a:r>
              <a:rPr lang="vi-VN" altLang="zh-CN" sz="1400" dirty="0">
                <a:solidFill>
                  <a:srgbClr val="FF0000"/>
                </a:solidFill>
                <a:latin typeface="Times New Roman" panose="02020603050405020304" pitchFamily="18" charset="0"/>
                <a:cs typeface="Times New Roman" panose="02020603050405020304" pitchFamily="18" charset="0"/>
              </a:rPr>
              <a:t>gửi trạm bảo trì, công việc trạm bảo trì không thể được sửa chữa</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
        <p:nvSpPr>
          <p:cNvPr id="10" name="文本框 9">
            <a:extLst>
              <a:ext uri="{FF2B5EF4-FFF2-40B4-BE49-F238E27FC236}">
                <a16:creationId xmlns:a16="http://schemas.microsoft.com/office/drawing/2014/main" xmlns="" id="{A19E8193-EBCF-41EE-A757-3CA266F2CE19}"/>
              </a:ext>
            </a:extLst>
          </p:cNvPr>
          <p:cNvSpPr txBox="1"/>
          <p:nvPr/>
        </p:nvSpPr>
        <p:spPr>
          <a:xfrm>
            <a:off x="966986" y="1851186"/>
            <a:ext cx="9921143" cy="2062103"/>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2</a:t>
            </a:r>
            <a:r>
              <a:rPr lang="zh-CN" altLang="en-US" dirty="0">
                <a:latin typeface="Times New Roman" panose="02020603050405020304" pitchFamily="18" charset="0"/>
                <a:cs typeface="Times New Roman" panose="02020603050405020304" pitchFamily="18" charset="0"/>
              </a:rPr>
              <a:t>、进站会有自动提交与手动提交两种进站方式：</a:t>
            </a:r>
            <a:r>
              <a:rPr lang="en-US" altLang="zh-CN" dirty="0">
                <a:latin typeface="Times New Roman" panose="02020603050405020304" pitchFamily="18" charset="0"/>
                <a:cs typeface="Times New Roman" panose="02020603050405020304" pitchFamily="18" charset="0"/>
              </a:rPr>
              <a:t>A</a:t>
            </a:r>
            <a:r>
              <a:rPr lang="zh-CN" altLang="en-US" dirty="0">
                <a:latin typeface="Times New Roman" panose="02020603050405020304" pitchFamily="18" charset="0"/>
                <a:cs typeface="Times New Roman" panose="02020603050405020304" pitchFamily="18" charset="0"/>
              </a:rPr>
              <a:t>、在进站方式中选中“扫描条码后自动进站”则为自动进站，除非系统带出的出货日常错误会进行提示之外，否则扫描条码就会自动提交，</a:t>
            </a:r>
            <a:r>
              <a:rPr lang="en-US" altLang="zh-CN" dirty="0">
                <a:latin typeface="Times New Roman" panose="02020603050405020304" pitchFamily="18" charset="0"/>
                <a:cs typeface="Times New Roman" panose="02020603050405020304" pitchFamily="18" charset="0"/>
              </a:rPr>
              <a:t>B</a:t>
            </a:r>
            <a:r>
              <a:rPr lang="zh-CN" altLang="en-US" dirty="0">
                <a:latin typeface="Times New Roman" panose="02020603050405020304" pitchFamily="18" charset="0"/>
                <a:cs typeface="Times New Roman" panose="02020603050405020304" pitchFamily="18" charset="0"/>
              </a:rPr>
              <a:t>、在进站方式中选中“扫描条码查看不良信息后，点检按钮进站”则为手动进站，扫描条码后带出不良信息，确认信息无误后提交不良</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2</a:t>
            </a:r>
            <a:r>
              <a:rPr lang="vi-VN" altLang="zh-CN" sz="1400" dirty="0">
                <a:solidFill>
                  <a:srgbClr val="FF0000"/>
                </a:solidFill>
                <a:latin typeface="Times New Roman" panose="02020603050405020304" pitchFamily="18" charset="0"/>
                <a:cs typeface="Times New Roman" panose="02020603050405020304" pitchFamily="18" charset="0"/>
              </a:rPr>
              <a:t>, vào </a:t>
            </a:r>
            <a:r>
              <a:rPr lang="en-US" altLang="zh-CN" sz="1400" dirty="0" err="1" smtClean="0">
                <a:solidFill>
                  <a:srgbClr val="FF0000"/>
                </a:solidFill>
                <a:latin typeface="Times New Roman" panose="02020603050405020304" pitchFamily="18" charset="0"/>
                <a:cs typeface="Times New Roman" panose="02020603050405020304" pitchFamily="18" charset="0"/>
              </a:rPr>
              <a:t>công</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trạm</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smtClean="0">
                <a:solidFill>
                  <a:srgbClr val="FF0000"/>
                </a:solidFill>
                <a:latin typeface="Times New Roman" panose="02020603050405020304" pitchFamily="18" charset="0"/>
                <a:cs typeface="Times New Roman" panose="02020603050405020304" pitchFamily="18" charset="0"/>
              </a:rPr>
              <a:t>sẽ </a:t>
            </a:r>
            <a:r>
              <a:rPr lang="vi-VN" altLang="zh-CN" sz="1400" dirty="0">
                <a:solidFill>
                  <a:srgbClr val="FF0000"/>
                </a:solidFill>
                <a:latin typeface="Times New Roman" panose="02020603050405020304" pitchFamily="18" charset="0"/>
                <a:cs typeface="Times New Roman" panose="02020603050405020304" pitchFamily="18" charset="0"/>
              </a:rPr>
              <a:t>có tự động nộp và nộp thủ công hai cách: A, trong chế độ vào trạm chọn "quét mã vạch sau khi tự động vào trạm" là tự động vào trạm, trừ khi hệ thống mang ra lỗi hàng ngày của lô hàng sẽ được nhắc nhở, nếu không quét mã vạch sẽ tự động được gửi, B, trong chế độ vào trạm chọn "quét mã vạch để xem thông tin xấu, nút kiểm tra vào trạm" là thủ công vào trạm, quét mã vạch sau khi mang lại thông tin xấu, xác nhận thông tin không có lỗi sau khi gửi </a:t>
            </a:r>
            <a:r>
              <a:rPr lang="en-US" altLang="zh-CN" sz="1400" dirty="0" smtClean="0">
                <a:solidFill>
                  <a:srgbClr val="FF0000"/>
                </a:solidFill>
                <a:latin typeface="Times New Roman" panose="02020603050405020304" pitchFamily="18" charset="0"/>
                <a:cs typeface="Times New Roman" panose="02020603050405020304" pitchFamily="18" charset="0"/>
              </a:rPr>
              <a:t>NG</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
        <p:nvSpPr>
          <p:cNvPr id="11" name="文本框 10">
            <a:extLst>
              <a:ext uri="{FF2B5EF4-FFF2-40B4-BE49-F238E27FC236}">
                <a16:creationId xmlns:a16="http://schemas.microsoft.com/office/drawing/2014/main" xmlns="" id="{2E99747C-48BE-4D0A-9D53-A35E8329B4E5}"/>
              </a:ext>
            </a:extLst>
          </p:cNvPr>
          <p:cNvSpPr txBox="1"/>
          <p:nvPr/>
        </p:nvSpPr>
        <p:spPr>
          <a:xfrm>
            <a:off x="966986" y="4069521"/>
            <a:ext cx="9921143" cy="1292662"/>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3</a:t>
            </a:r>
            <a:r>
              <a:rPr lang="zh-CN" altLang="en-US" dirty="0">
                <a:latin typeface="Times New Roman" panose="02020603050405020304" pitchFamily="18" charset="0"/>
                <a:cs typeface="Times New Roman" panose="02020603050405020304" pitchFamily="18" charset="0"/>
              </a:rPr>
              <a:t>、出货日期关联了维修预警功能，当交货期为当天的不良品，进站两天未维修出站，维修系统将发送邮件管理者进行跟进</a:t>
            </a:r>
            <a:endParaRPr lang="en-US" altLang="zh-CN"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3, ngày vận chuyển liên quan đến chức năng cảnh báo sửa chữa, khi thời gian giao hàng là hàng hóa xấu trong ngày, vào </a:t>
            </a:r>
            <a:r>
              <a:rPr lang="en-US" altLang="zh-CN" sz="1400" dirty="0" err="1">
                <a:solidFill>
                  <a:srgbClr val="FF0000"/>
                </a:solidFill>
                <a:latin typeface="Times New Roman" panose="02020603050405020304" pitchFamily="18" charset="0"/>
                <a:cs typeface="Times New Roman" panose="02020603050405020304" pitchFamily="18" charset="0"/>
              </a:rPr>
              <a:t>công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trạm</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smtClean="0">
                <a:solidFill>
                  <a:srgbClr val="FF0000"/>
                </a:solidFill>
                <a:latin typeface="Times New Roman" panose="02020603050405020304" pitchFamily="18" charset="0"/>
                <a:cs typeface="Times New Roman" panose="02020603050405020304" pitchFamily="18" charset="0"/>
              </a:rPr>
              <a:t>hai </a:t>
            </a:r>
            <a:r>
              <a:rPr lang="vi-VN" altLang="zh-CN" sz="1400" dirty="0">
                <a:solidFill>
                  <a:srgbClr val="FF0000"/>
                </a:solidFill>
                <a:latin typeface="Times New Roman" panose="02020603050405020304" pitchFamily="18" charset="0"/>
                <a:cs typeface="Times New Roman" panose="02020603050405020304" pitchFamily="18" charset="0"/>
              </a:rPr>
              <a:t>ngày không sửa chữa ra khỏi </a:t>
            </a:r>
            <a:r>
              <a:rPr lang="en-US" altLang="zh-CN" sz="1400" dirty="0" err="1" smtClean="0">
                <a:solidFill>
                  <a:srgbClr val="FF0000"/>
                </a:solidFill>
                <a:latin typeface="Times New Roman" panose="02020603050405020304" pitchFamily="18" charset="0"/>
                <a:cs typeface="Times New Roman" panose="02020603050405020304" pitchFamily="18" charset="0"/>
              </a:rPr>
              <a:t>công</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en-US" altLang="zh-CN" sz="1400" dirty="0" err="1" smtClean="0">
                <a:solidFill>
                  <a:srgbClr val="FF0000"/>
                </a:solidFill>
                <a:latin typeface="Times New Roman" panose="02020603050405020304" pitchFamily="18" charset="0"/>
                <a:cs typeface="Times New Roman" panose="02020603050405020304" pitchFamily="18" charset="0"/>
              </a:rPr>
              <a:t>trạm</a:t>
            </a:r>
            <a:r>
              <a:rPr lang="en-US"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hệ thống bảo trì sẽ gửi người quản lý thư để theo dõi
</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238098"/>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群組 6"/>
          <p:cNvGrpSpPr/>
          <p:nvPr/>
        </p:nvGrpSpPr>
        <p:grpSpPr>
          <a:xfrm>
            <a:off x="-338176" y="-9625"/>
            <a:ext cx="12824012" cy="6872798"/>
            <a:chOff x="-338176" y="-9625"/>
            <a:chExt cx="12824012" cy="6872798"/>
          </a:xfrm>
        </p:grpSpPr>
        <p:grpSp>
          <p:nvGrpSpPr>
            <p:cNvPr id="4" name="群組 3"/>
            <p:cNvGrpSpPr/>
            <p:nvPr/>
          </p:nvGrpSpPr>
          <p:grpSpPr>
            <a:xfrm>
              <a:off x="-338176" y="-9625"/>
              <a:ext cx="12721143" cy="6872798"/>
              <a:chOff x="-338176" y="-9625"/>
              <a:chExt cx="12721143" cy="6872798"/>
            </a:xfrm>
          </p:grpSpPr>
          <p:pic>
            <p:nvPicPr>
              <p:cNvPr id="75" name="图片 74">
                <a:extLst>
                  <a:ext uri="{FF2B5EF4-FFF2-40B4-BE49-F238E27FC236}">
                    <a16:creationId xmlns:a16="http://schemas.microsoft.com/office/drawing/2014/main" xmlns="" id="{71D11E22-60BD-42DD-9568-287F0BEC172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483" b="3483"/>
              <a:stretch/>
            </p:blipFill>
            <p:spPr>
              <a:xfrm>
                <a:off x="-338176" y="-9625"/>
                <a:ext cx="12721143" cy="6872798"/>
              </a:xfrm>
              <a:prstGeom prst="rect">
                <a:avLst/>
              </a:prstGeom>
              <a:ln>
                <a:noFill/>
              </a:ln>
            </p:spPr>
          </p:pic>
          <p:pic>
            <p:nvPicPr>
              <p:cNvPr id="3" name="圖片 2"/>
              <p:cNvPicPr>
                <a:picLocks noChangeAspect="1"/>
              </p:cNvPicPr>
              <p:nvPr/>
            </p:nvPicPr>
            <p:blipFill>
              <a:blip r:embed="rId4"/>
              <a:stretch>
                <a:fillRect/>
              </a:stretch>
            </p:blipFill>
            <p:spPr>
              <a:xfrm>
                <a:off x="267903" y="5575368"/>
                <a:ext cx="2956560" cy="645266"/>
              </a:xfrm>
              <a:prstGeom prst="rect">
                <a:avLst/>
              </a:prstGeom>
            </p:spPr>
          </p:pic>
        </p:grpSp>
        <p:pic>
          <p:nvPicPr>
            <p:cNvPr id="5" name="圖片 4"/>
            <p:cNvPicPr>
              <a:picLocks noChangeAspect="1"/>
            </p:cNvPicPr>
            <p:nvPr/>
          </p:nvPicPr>
          <p:blipFill>
            <a:blip r:embed="rId5"/>
            <a:stretch>
              <a:fillRect/>
            </a:stretch>
          </p:blipFill>
          <p:spPr>
            <a:xfrm>
              <a:off x="347788" y="269678"/>
              <a:ext cx="819150" cy="657225"/>
            </a:xfrm>
            <a:prstGeom prst="rect">
              <a:avLst/>
            </a:prstGeom>
          </p:spPr>
        </p:pic>
        <p:pic>
          <p:nvPicPr>
            <p:cNvPr id="6" name="圖片 5"/>
            <p:cNvPicPr>
              <a:picLocks noChangeAspect="1"/>
            </p:cNvPicPr>
            <p:nvPr/>
          </p:nvPicPr>
          <p:blipFill>
            <a:blip r:embed="rId5"/>
            <a:stretch>
              <a:fillRect/>
            </a:stretch>
          </p:blipFill>
          <p:spPr>
            <a:xfrm>
              <a:off x="11372850" y="128292"/>
              <a:ext cx="1112986" cy="657225"/>
            </a:xfrm>
            <a:prstGeom prst="rect">
              <a:avLst/>
            </a:prstGeom>
          </p:spPr>
        </p:pic>
      </p:grpSp>
      <p:sp>
        <p:nvSpPr>
          <p:cNvPr id="2" name="灯片编号占位符 1"/>
          <p:cNvSpPr>
            <a:spLocks noGrp="1"/>
          </p:cNvSpPr>
          <p:nvPr>
            <p:ph type="sldNum" sz="quarter" idx="4294967295"/>
          </p:nvPr>
        </p:nvSpPr>
        <p:spPr>
          <a:xfrm>
            <a:off x="11717338" y="6356350"/>
            <a:ext cx="474662" cy="365125"/>
          </a:xfrm>
        </p:spPr>
        <p:txBody>
          <a:bodyPr/>
          <a:lstStyle/>
          <a:p>
            <a:pPr>
              <a:lnSpc>
                <a:spcPct val="120000"/>
              </a:lnSpc>
            </a:pPr>
            <a:fld id="{86CB4B4D-7CA3-9044-876B-883B54F8677D}" type="slidenum">
              <a:rPr lang="en-US" altLang="zh-CN" smtClean="0">
                <a:latin typeface="+mn-lt"/>
                <a:ea typeface="+mn-ea"/>
                <a:cs typeface="+mn-ea"/>
                <a:sym typeface="+mn-lt"/>
              </a:rPr>
              <a:pPr>
                <a:lnSpc>
                  <a:spcPct val="120000"/>
                </a:lnSpc>
              </a:pPr>
              <a:t>5</a:t>
            </a:fld>
            <a:endParaRPr lang="en-US" altLang="zh-CN">
              <a:latin typeface="+mn-lt"/>
              <a:ea typeface="+mn-ea"/>
              <a:cs typeface="+mn-ea"/>
              <a:sym typeface="+mn-lt"/>
            </a:endParaRPr>
          </a:p>
        </p:txBody>
      </p:sp>
      <p:sp>
        <p:nvSpPr>
          <p:cNvPr id="72" name="标题 1"/>
          <p:cNvSpPr txBox="1"/>
          <p:nvPr/>
        </p:nvSpPr>
        <p:spPr>
          <a:xfrm>
            <a:off x="1984471" y="129603"/>
            <a:ext cx="11160000" cy="644525"/>
          </a:xfrm>
          <a:prstGeom prst="rect">
            <a:avLst/>
          </a:prstGeom>
        </p:spPr>
        <p:txBody>
          <a:bodyPr/>
          <a:lstStyle>
            <a:defPPr>
              <a:defRPr lang="zh-CN"/>
            </a:defPPr>
            <a:lvl1pPr>
              <a:lnSpc>
                <a:spcPct val="100000"/>
              </a:lnSpc>
              <a:spcBef>
                <a:spcPct val="0"/>
              </a:spcBef>
              <a:buNone/>
              <a:defRPr sz="2800" b="1">
                <a:solidFill>
                  <a:schemeClr val="tx2"/>
                </a:solidFill>
                <a:latin typeface="微软雅黑" panose="020B0503020204020204" pitchFamily="34" charset="-122"/>
                <a:ea typeface="微软雅黑" panose="020B0503020204020204" pitchFamily="34" charset="-122"/>
                <a:cs typeface="+mj-cs"/>
              </a:defRPr>
            </a:lvl1pPr>
          </a:lstStyle>
          <a:p>
            <a:pPr>
              <a:lnSpc>
                <a:spcPct val="120000"/>
              </a:lnSpc>
            </a:pPr>
            <a:endParaRPr lang="zh-CN" altLang="en-US" sz="2400" dirty="0">
              <a:solidFill>
                <a:schemeClr val="bg1"/>
              </a:solidFill>
              <a:latin typeface="+mn-lt"/>
              <a:ea typeface="+mn-ea"/>
              <a:cs typeface="+mn-ea"/>
              <a:sym typeface="+mn-lt"/>
            </a:endParaRPr>
          </a:p>
        </p:txBody>
      </p:sp>
      <p:sp>
        <p:nvSpPr>
          <p:cNvPr id="73" name="标题 1"/>
          <p:cNvSpPr txBox="1"/>
          <p:nvPr/>
        </p:nvSpPr>
        <p:spPr>
          <a:xfrm>
            <a:off x="347788" y="42182"/>
            <a:ext cx="751034" cy="510268"/>
          </a:xfrm>
          <a:prstGeom prst="rect">
            <a:avLst/>
          </a:prstGeom>
        </p:spPr>
        <p:txBody>
          <a:bodyPr/>
          <a:lstStyle>
            <a:lvl1pPr algn="l" defTabSz="914400" rtl="0" eaLnBrk="1" latinLnBrk="0" hangingPunct="1">
              <a:lnSpc>
                <a:spcPct val="100000"/>
              </a:lnSpc>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pPr>
              <a:lnSpc>
                <a:spcPct val="120000"/>
              </a:lnSpc>
            </a:pPr>
            <a:endParaRPr lang="zh-CN" altLang="en-US" b="1" dirty="0">
              <a:solidFill>
                <a:schemeClr val="bg1"/>
              </a:solidFill>
              <a:latin typeface="+mn-lt"/>
              <a:ea typeface="+mn-ea"/>
              <a:cs typeface="+mn-ea"/>
              <a:sym typeface="+mn-lt"/>
            </a:endParaRPr>
          </a:p>
        </p:txBody>
      </p:sp>
      <p:sp>
        <p:nvSpPr>
          <p:cNvPr id="14" name="TextBox 17"/>
          <p:cNvSpPr txBox="1"/>
          <p:nvPr/>
        </p:nvSpPr>
        <p:spPr>
          <a:xfrm>
            <a:off x="267903" y="2771198"/>
            <a:ext cx="5508159" cy="1975926"/>
          </a:xfrm>
          <a:prstGeom prst="rect">
            <a:avLst/>
          </a:prstGeom>
          <a:noFill/>
        </p:spPr>
        <p:txBody>
          <a:bodyPr wrap="square" rtlCol="0">
            <a:spAutoFit/>
          </a:bodyPr>
          <a:lstStyle/>
          <a:p>
            <a:pPr algn="ctr">
              <a:lnSpc>
                <a:spcPct val="120000"/>
              </a:lnSpc>
            </a:pPr>
            <a:r>
              <a:rPr lang="zh-CN" altLang="en-US"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rPr>
              <a:t>感谢观看</a:t>
            </a:r>
            <a:endParaRPr lang="en-US" altLang="zh-CN"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endParaRPr>
          </a:p>
          <a:p>
            <a:pPr algn="ctr">
              <a:lnSpc>
                <a:spcPct val="120000"/>
              </a:lnSpc>
            </a:pPr>
            <a:r>
              <a:rPr lang="vi-VN" altLang="zh-CN" sz="3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rPr>
              <a:t>Cảm ơn bạn đã xem</a:t>
            </a:r>
            <a:endParaRPr lang="en-US" altLang="zh-CN"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endParaRPr>
          </a:p>
        </p:txBody>
      </p:sp>
    </p:spTree>
    <p:extLst>
      <p:ext uri="{BB962C8B-B14F-4D97-AF65-F5344CB8AC3E}">
        <p14:creationId xmlns:p14="http://schemas.microsoft.com/office/powerpoint/2010/main" val="310752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第一PPT，www.1ppt.com">
  <a:themeElements>
    <a:clrScheme name="自定义 1">
      <a:dk1>
        <a:sysClr val="windowText" lastClr="000000"/>
      </a:dk1>
      <a:lt1>
        <a:sysClr val="window" lastClr="FFFFFF"/>
      </a:lt1>
      <a:dk2>
        <a:srgbClr val="0563C1"/>
      </a:dk2>
      <a:lt2>
        <a:srgbClr val="E7E6E6"/>
      </a:lt2>
      <a:accent1>
        <a:srgbClr val="8CC066"/>
      </a:accent1>
      <a:accent2>
        <a:srgbClr val="66BFBC"/>
      </a:accent2>
      <a:accent3>
        <a:srgbClr val="FC6E5B"/>
      </a:accent3>
      <a:accent4>
        <a:srgbClr val="FBC75D"/>
      </a:accent4>
      <a:accent5>
        <a:srgbClr val="6080A6"/>
      </a:accent5>
      <a:accent6>
        <a:srgbClr val="A5A5A5"/>
      </a:accent6>
      <a:hlink>
        <a:srgbClr val="0563C1"/>
      </a:hlink>
      <a:folHlink>
        <a:srgbClr val="954F72"/>
      </a:folHlink>
    </a:clrScheme>
    <a:fontScheme name="自定义 2">
      <a:majorFont>
        <a:latin typeface="Arial Unicode MS"/>
        <a:ea typeface="微软雅黑"/>
        <a:cs typeface=""/>
      </a:majorFont>
      <a:minorFont>
        <a:latin typeface="Arial Unicode MS"/>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2652</TotalTime>
  <Words>914</Words>
  <Application>Microsoft Office PowerPoint</Application>
  <PresentationFormat>Widescreen</PresentationFormat>
  <Paragraphs>38</Paragraphs>
  <Slides>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vt:i4>
      </vt:variant>
    </vt:vector>
  </HeadingPairs>
  <TitlesOfParts>
    <vt:vector size="14" baseType="lpstr">
      <vt:lpstr>Arial Unicode MS</vt:lpstr>
      <vt:lpstr>微软雅黑</vt:lpstr>
      <vt:lpstr>微软雅黑 Light</vt:lpstr>
      <vt:lpstr>Arial</vt:lpstr>
      <vt:lpstr>Arial Black</vt:lpstr>
      <vt:lpstr>Calibri</vt:lpstr>
      <vt:lpstr>Microsoft Sans Serif</vt:lpstr>
      <vt:lpstr>Times New Roman</vt:lpstr>
      <vt:lpstr>第一PPT，www.1ppt.com</vt:lpstr>
      <vt:lpstr>PowerPoint Presentation</vt:lpstr>
      <vt:lpstr> 中文</vt:lpstr>
      <vt:lpstr> 中文</vt:lpstr>
      <vt:lpstr> 注意事项：</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李军炬编制解决方案</dc:title>
  <dc:creator>JunJu Li</dc:creator>
  <cp:lastModifiedBy>Admini</cp:lastModifiedBy>
  <cp:revision>1955</cp:revision>
  <cp:lastPrinted>2019-01-09T10:27:00Z</cp:lastPrinted>
  <dcterms:created xsi:type="dcterms:W3CDTF">2015-08-05T05:45:00Z</dcterms:created>
  <dcterms:modified xsi:type="dcterms:W3CDTF">2022-10-22T07:07:05Z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2052-11.1.0.10700</vt:lpwstr>
  </property>
  <property fmtid="{D5CDD505-2E9C-101B-9397-08002B2CF9AE}" pid="3" name="ICV">
    <vt:lpwstr>CECBD278A7A346BF87C8D93F7A5390A0</vt:lpwstr>
  </property>
</Properties>
</file>