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3"/>
  </p:notesMasterIdLst>
  <p:handoutMasterIdLst>
    <p:handoutMasterId r:id="rId14"/>
  </p:handoutMasterIdLst>
  <p:sldIdLst>
    <p:sldId id="310" r:id="rId3"/>
    <p:sldId id="512" r:id="rId4"/>
    <p:sldId id="588" r:id="rId5"/>
    <p:sldId id="582" r:id="rId6"/>
    <p:sldId id="584" r:id="rId7"/>
    <p:sldId id="585" r:id="rId8"/>
    <p:sldId id="589" r:id="rId9"/>
    <p:sldId id="581" r:id="rId10"/>
    <p:sldId id="595" r:id="rId11"/>
    <p:sldId id="298" r:id="rId12"/>
  </p:sldIdLst>
  <p:sldSz cx="12192000" cy="6858000"/>
  <p:notesSz cx="6797675" cy="9928225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02D37"/>
    <a:srgbClr val="919191"/>
    <a:srgbClr val="00FF00"/>
    <a:srgbClr val="005BAC"/>
    <a:srgbClr val="33CC33"/>
    <a:srgbClr val="FFFFFF"/>
    <a:srgbClr val="A87204"/>
    <a:srgbClr val="044A91"/>
    <a:srgbClr val="0066FF"/>
    <a:srgbClr val="3665B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088" autoAdjust="0"/>
    <p:restoredTop sz="91312" autoAdjust="0"/>
  </p:normalViewPr>
  <p:slideViewPr>
    <p:cSldViewPr snapToGrid="0">
      <p:cViewPr varScale="1">
        <p:scale>
          <a:sx n="79" d="100"/>
          <a:sy n="79" d="100"/>
        </p:scale>
        <p:origin x="312" y="82"/>
      </p:cViewPr>
      <p:guideLst>
        <p:guide pos="192"/>
        <p:guide pos="7488"/>
        <p:guide orient="horz" pos="500"/>
        <p:guide orient="horz" pos="500"/>
        <p:guide orient="horz" pos="4073"/>
        <p:guide orient="horz" pos="3985"/>
      </p:guideLst>
    </p:cSldViewPr>
  </p:slideViewPr>
  <p:outlineViewPr>
    <p:cViewPr>
      <p:scale>
        <a:sx n="33" d="100"/>
        <a:sy n="33" d="100"/>
      </p:scale>
      <p:origin x="0" y="-1584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0" d="100"/>
        <a:sy n="60" d="100"/>
      </p:scale>
      <p:origin x="0" y="0"/>
    </p:cViewPr>
  </p:sorterViewPr>
  <p:notesViewPr>
    <p:cSldViewPr snapToGrid="0">
      <p:cViewPr varScale="1">
        <p:scale>
          <a:sx n="55" d="100"/>
          <a:sy n="55" d="100"/>
        </p:scale>
        <p:origin x="2880" y="84"/>
      </p:cViewPr>
      <p:guideLst>
        <p:guide orient="horz" pos="3220"/>
        <p:guide pos="2074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7" Type="http://schemas.openxmlformats.org/officeDocument/2006/relationships/tableStyles" Target="tableStyles.xml"/><Relationship Id="rId16" Type="http://schemas.openxmlformats.org/officeDocument/2006/relationships/viewProps" Target="viewProps.xml"/><Relationship Id="rId15" Type="http://schemas.openxmlformats.org/officeDocument/2006/relationships/presProps" Target="presProps.xml"/><Relationship Id="rId14" Type="http://schemas.openxmlformats.org/officeDocument/2006/relationships/handoutMaster" Target="handoutMasters/handoutMaster1.xml"/><Relationship Id="rId13" Type="http://schemas.openxmlformats.org/officeDocument/2006/relationships/notesMaster" Target="notesMasters/notesMaster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506D753-6441-49B3-917F-720C6368FCAF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81DEBE-2C13-4CD4-A098-635DAEECC023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6895A8C-815D-475D-8190-C1571D793583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36071EB-4DA8-49B8-8B4E-7B0F1E5DFAB7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6071EB-4DA8-49B8-8B4E-7B0F1E5DFAB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4" Type="http://schemas.openxmlformats.org/officeDocument/2006/relationships/image" Target="../media/image3.png"/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4" Type="http://schemas.openxmlformats.org/officeDocument/2006/relationships/image" Target="../media/image3.png"/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图片 27"/>
          <p:cNvPicPr>
            <a:picLocks noChangeAspect="1"/>
          </p:cNvPicPr>
          <p:nvPr userDrawn="1"/>
        </p:nvPicPr>
        <p:blipFill rotWithShape="1">
          <a:blip r:embed="rId2" cstate="screen"/>
          <a:srcRect/>
          <a:stretch>
            <a:fillRect/>
          </a:stretch>
        </p:blipFill>
        <p:spPr>
          <a:xfrm>
            <a:off x="45025" y="-1913"/>
            <a:ext cx="12170231" cy="6515103"/>
          </a:xfrm>
          <a:prstGeom prst="rect">
            <a:avLst/>
          </a:prstGeom>
        </p:spPr>
      </p:pic>
      <p:grpSp>
        <p:nvGrpSpPr>
          <p:cNvPr id="3" name="组合 2"/>
          <p:cNvGrpSpPr/>
          <p:nvPr userDrawn="1"/>
        </p:nvGrpSpPr>
        <p:grpSpPr>
          <a:xfrm>
            <a:off x="0" y="6550744"/>
            <a:ext cx="12192000" cy="322400"/>
            <a:chOff x="0" y="6550744"/>
            <a:chExt cx="12192000" cy="322400"/>
          </a:xfrm>
        </p:grpSpPr>
        <p:sp>
          <p:nvSpPr>
            <p:cNvPr id="4" name="矩形 3"/>
            <p:cNvSpPr/>
            <p:nvPr/>
          </p:nvSpPr>
          <p:spPr>
            <a:xfrm>
              <a:off x="0" y="6550744"/>
              <a:ext cx="12192000" cy="307256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5" name="Picture 2"/>
            <p:cNvPicPr>
              <a:picLocks noChangeAspect="1" noChangeArrowheads="1"/>
            </p:cNvPicPr>
            <p:nvPr/>
          </p:nvPicPr>
          <p:blipFill rotWithShape="1">
            <a:blip r:embed="rId3" cstate="email"/>
            <a:srcRect/>
            <a:stretch>
              <a:fillRect/>
            </a:stretch>
          </p:blipFill>
          <p:spPr bwMode="auto">
            <a:xfrm>
              <a:off x="0" y="6616700"/>
              <a:ext cx="12192000" cy="25644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6" name="组合 5"/>
          <p:cNvGrpSpPr/>
          <p:nvPr userDrawn="1"/>
        </p:nvGrpSpPr>
        <p:grpSpPr>
          <a:xfrm>
            <a:off x="10955335" y="6488112"/>
            <a:ext cx="842965" cy="396504"/>
            <a:chOff x="10955335" y="6488112"/>
            <a:chExt cx="842965" cy="396504"/>
          </a:xfrm>
          <a:solidFill>
            <a:schemeClr val="tx2">
              <a:lumMod val="75000"/>
            </a:schemeClr>
          </a:solidFill>
        </p:grpSpPr>
        <p:sp>
          <p:nvSpPr>
            <p:cNvPr id="7" name="矩形 6"/>
            <p:cNvSpPr/>
            <p:nvPr/>
          </p:nvSpPr>
          <p:spPr>
            <a:xfrm>
              <a:off x="11137900" y="6488112"/>
              <a:ext cx="660400" cy="396504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/>
            </a:p>
          </p:txBody>
        </p:sp>
        <p:sp>
          <p:nvSpPr>
            <p:cNvPr id="8" name="直角三角形 7"/>
            <p:cNvSpPr/>
            <p:nvPr/>
          </p:nvSpPr>
          <p:spPr>
            <a:xfrm flipH="1">
              <a:off x="10955335" y="6488112"/>
              <a:ext cx="180975" cy="128588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/>
            </a:p>
          </p:txBody>
        </p:sp>
      </p:grpSp>
      <p:sp>
        <p:nvSpPr>
          <p:cNvPr id="9" name="矩形 8"/>
          <p:cNvSpPr/>
          <p:nvPr userDrawn="1"/>
        </p:nvSpPr>
        <p:spPr>
          <a:xfrm>
            <a:off x="11263017" y="6546168"/>
            <a:ext cx="40267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fld id="{55A55124-15F1-4085-9FF2-60582F9FC95A}" type="slidenum">
              <a:rPr lang="zh-CN" altLang="en-US" sz="1400" smtClean="0">
                <a:solidFill>
                  <a:schemeClr val="bg1"/>
                </a:solidFill>
              </a:rPr>
            </a:fld>
            <a:endParaRPr lang="zh-CN" altLang="en-US" sz="1400" dirty="0">
              <a:solidFill>
                <a:schemeClr val="bg1"/>
              </a:solidFill>
            </a:endParaRPr>
          </a:p>
        </p:txBody>
      </p:sp>
      <p:sp>
        <p:nvSpPr>
          <p:cNvPr id="12" name="矩形 11"/>
          <p:cNvSpPr/>
          <p:nvPr userDrawn="1"/>
        </p:nvSpPr>
        <p:spPr>
          <a:xfrm>
            <a:off x="217714" y="219439"/>
            <a:ext cx="377372" cy="519064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12"/>
          <p:cNvSpPr/>
          <p:nvPr userDrawn="1"/>
        </p:nvSpPr>
        <p:spPr>
          <a:xfrm>
            <a:off x="682172" y="219439"/>
            <a:ext cx="145143" cy="519064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5" name="图片 14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82624" y="39439"/>
            <a:ext cx="1419718" cy="360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/>
    </mc:Choice>
    <mc:Fallback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图片 27"/>
          <p:cNvPicPr>
            <a:picLocks noChangeAspect="1"/>
          </p:cNvPicPr>
          <p:nvPr userDrawn="1"/>
        </p:nvPicPr>
        <p:blipFill rotWithShape="1">
          <a:blip r:embed="rId2" cstate="screen"/>
          <a:srcRect/>
          <a:stretch>
            <a:fillRect/>
          </a:stretch>
        </p:blipFill>
        <p:spPr>
          <a:xfrm>
            <a:off x="-34483" y="0"/>
            <a:ext cx="12191999" cy="6515103"/>
          </a:xfrm>
          <a:prstGeom prst="rect">
            <a:avLst/>
          </a:prstGeom>
        </p:spPr>
      </p:pic>
      <p:grpSp>
        <p:nvGrpSpPr>
          <p:cNvPr id="3" name="组合 2"/>
          <p:cNvGrpSpPr/>
          <p:nvPr userDrawn="1"/>
        </p:nvGrpSpPr>
        <p:grpSpPr>
          <a:xfrm>
            <a:off x="0" y="6550744"/>
            <a:ext cx="12192000" cy="322400"/>
            <a:chOff x="0" y="6550744"/>
            <a:chExt cx="12192000" cy="322400"/>
          </a:xfrm>
        </p:grpSpPr>
        <p:sp>
          <p:nvSpPr>
            <p:cNvPr id="4" name="矩形 3"/>
            <p:cNvSpPr/>
            <p:nvPr/>
          </p:nvSpPr>
          <p:spPr>
            <a:xfrm>
              <a:off x="0" y="6550744"/>
              <a:ext cx="12192000" cy="307256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5" name="Picture 2"/>
            <p:cNvPicPr>
              <a:picLocks noChangeAspect="1" noChangeArrowheads="1"/>
            </p:cNvPicPr>
            <p:nvPr/>
          </p:nvPicPr>
          <p:blipFill rotWithShape="1">
            <a:blip r:embed="rId3" cstate="email"/>
            <a:srcRect/>
            <a:stretch>
              <a:fillRect/>
            </a:stretch>
          </p:blipFill>
          <p:spPr bwMode="auto">
            <a:xfrm>
              <a:off x="0" y="6616700"/>
              <a:ext cx="12192000" cy="25644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6" name="组合 5"/>
          <p:cNvGrpSpPr/>
          <p:nvPr userDrawn="1"/>
        </p:nvGrpSpPr>
        <p:grpSpPr>
          <a:xfrm>
            <a:off x="10955335" y="6488112"/>
            <a:ext cx="842965" cy="396504"/>
            <a:chOff x="10955335" y="6488112"/>
            <a:chExt cx="842965" cy="396504"/>
          </a:xfrm>
          <a:solidFill>
            <a:schemeClr val="tx2">
              <a:lumMod val="75000"/>
            </a:schemeClr>
          </a:solidFill>
        </p:grpSpPr>
        <p:sp>
          <p:nvSpPr>
            <p:cNvPr id="7" name="矩形 6"/>
            <p:cNvSpPr/>
            <p:nvPr/>
          </p:nvSpPr>
          <p:spPr>
            <a:xfrm>
              <a:off x="11137900" y="6488112"/>
              <a:ext cx="660400" cy="396504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/>
            </a:p>
          </p:txBody>
        </p:sp>
        <p:sp>
          <p:nvSpPr>
            <p:cNvPr id="8" name="直角三角形 7"/>
            <p:cNvSpPr/>
            <p:nvPr/>
          </p:nvSpPr>
          <p:spPr>
            <a:xfrm flipH="1">
              <a:off x="10955335" y="6488112"/>
              <a:ext cx="180975" cy="128588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/>
            </a:p>
          </p:txBody>
        </p:sp>
      </p:grpSp>
      <p:sp>
        <p:nvSpPr>
          <p:cNvPr id="9" name="矩形 8"/>
          <p:cNvSpPr/>
          <p:nvPr userDrawn="1"/>
        </p:nvSpPr>
        <p:spPr>
          <a:xfrm>
            <a:off x="11263017" y="6546168"/>
            <a:ext cx="40267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fld id="{55A55124-15F1-4085-9FF2-60582F9FC95A}" type="slidenum">
              <a:rPr lang="zh-CN" altLang="en-US" sz="1400" smtClean="0">
                <a:solidFill>
                  <a:schemeClr val="bg1"/>
                </a:solidFill>
              </a:rPr>
            </a:fld>
            <a:endParaRPr lang="zh-CN" altLang="en-US" sz="1400" dirty="0">
              <a:solidFill>
                <a:schemeClr val="bg1"/>
              </a:solidFill>
            </a:endParaRPr>
          </a:p>
        </p:txBody>
      </p:sp>
      <p:sp>
        <p:nvSpPr>
          <p:cNvPr id="13" name="矩形 12"/>
          <p:cNvSpPr/>
          <p:nvPr userDrawn="1"/>
        </p:nvSpPr>
        <p:spPr>
          <a:xfrm>
            <a:off x="217714" y="219439"/>
            <a:ext cx="377372" cy="519064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矩形 13"/>
          <p:cNvSpPr/>
          <p:nvPr userDrawn="1"/>
        </p:nvSpPr>
        <p:spPr>
          <a:xfrm>
            <a:off x="682172" y="219439"/>
            <a:ext cx="145143" cy="519064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5" name="图片 14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99969" y="61300"/>
            <a:ext cx="1419718" cy="360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/>
    </mc:Choice>
    <mc:Fallback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2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14401" y="219439"/>
            <a:ext cx="4800600" cy="519064"/>
          </a:xfrm>
          <a:prstGeom prst="rect">
            <a:avLst/>
          </a:prstGeom>
        </p:spPr>
        <p:txBody>
          <a:bodyPr anchor="ctr" anchorCtr="0"/>
          <a:lstStyle>
            <a:lvl1pPr>
              <a:defRPr sz="2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grpSp>
        <p:nvGrpSpPr>
          <p:cNvPr id="3" name="组合 2"/>
          <p:cNvGrpSpPr/>
          <p:nvPr userDrawn="1"/>
        </p:nvGrpSpPr>
        <p:grpSpPr>
          <a:xfrm>
            <a:off x="0" y="6550744"/>
            <a:ext cx="12192000" cy="322400"/>
            <a:chOff x="0" y="6550744"/>
            <a:chExt cx="12192000" cy="322400"/>
          </a:xfrm>
          <a:solidFill>
            <a:schemeClr val="tx2">
              <a:lumMod val="75000"/>
            </a:schemeClr>
          </a:solidFill>
        </p:grpSpPr>
        <p:sp>
          <p:nvSpPr>
            <p:cNvPr id="4" name="矩形 3"/>
            <p:cNvSpPr/>
            <p:nvPr/>
          </p:nvSpPr>
          <p:spPr>
            <a:xfrm>
              <a:off x="0" y="6550744"/>
              <a:ext cx="12192000" cy="3072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5" name="Picture 2"/>
            <p:cNvPicPr>
              <a:picLocks noChangeAspect="1" noChangeArrowheads="1"/>
            </p:cNvPicPr>
            <p:nvPr/>
          </p:nvPicPr>
          <p:blipFill rotWithShape="1">
            <a:blip r:embed="rId2" cstate="email"/>
            <a:srcRect/>
            <a:stretch>
              <a:fillRect/>
            </a:stretch>
          </p:blipFill>
          <p:spPr bwMode="auto">
            <a:xfrm>
              <a:off x="0" y="6616700"/>
              <a:ext cx="12192000" cy="256444"/>
            </a:xfrm>
            <a:prstGeom prst="rect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6" name="组合 5"/>
          <p:cNvGrpSpPr/>
          <p:nvPr userDrawn="1"/>
        </p:nvGrpSpPr>
        <p:grpSpPr>
          <a:xfrm>
            <a:off x="10955335" y="6488112"/>
            <a:ext cx="842965" cy="396504"/>
            <a:chOff x="10955335" y="6488112"/>
            <a:chExt cx="842965" cy="396504"/>
          </a:xfrm>
          <a:solidFill>
            <a:schemeClr val="tx2">
              <a:lumMod val="75000"/>
            </a:schemeClr>
          </a:solidFill>
        </p:grpSpPr>
        <p:sp>
          <p:nvSpPr>
            <p:cNvPr id="7" name="矩形 6"/>
            <p:cNvSpPr/>
            <p:nvPr/>
          </p:nvSpPr>
          <p:spPr>
            <a:xfrm>
              <a:off x="11137900" y="6488112"/>
              <a:ext cx="660400" cy="396504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/>
            </a:p>
          </p:txBody>
        </p:sp>
        <p:sp>
          <p:nvSpPr>
            <p:cNvPr id="8" name="直角三角形 7"/>
            <p:cNvSpPr/>
            <p:nvPr/>
          </p:nvSpPr>
          <p:spPr>
            <a:xfrm flipH="1">
              <a:off x="10955335" y="6488112"/>
              <a:ext cx="180975" cy="128588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/>
            </a:p>
          </p:txBody>
        </p:sp>
      </p:grpSp>
      <p:sp>
        <p:nvSpPr>
          <p:cNvPr id="9" name="矩形 8"/>
          <p:cNvSpPr/>
          <p:nvPr userDrawn="1"/>
        </p:nvSpPr>
        <p:spPr>
          <a:xfrm>
            <a:off x="11263017" y="6546168"/>
            <a:ext cx="40267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fld id="{55A55124-15F1-4085-9FF2-60582F9FC95A}" type="slidenum">
              <a:rPr lang="zh-CN" altLang="en-US" sz="1400" smtClean="0">
                <a:solidFill>
                  <a:schemeClr val="bg1"/>
                </a:solidFill>
              </a:rPr>
            </a:fld>
            <a:endParaRPr lang="zh-CN" altLang="en-US" sz="1400" dirty="0">
              <a:solidFill>
                <a:schemeClr val="bg1"/>
              </a:solidFill>
            </a:endParaRPr>
          </a:p>
        </p:txBody>
      </p:sp>
      <p:sp>
        <p:nvSpPr>
          <p:cNvPr id="16" name="矩形 15"/>
          <p:cNvSpPr/>
          <p:nvPr userDrawn="1"/>
        </p:nvSpPr>
        <p:spPr>
          <a:xfrm>
            <a:off x="217714" y="219439"/>
            <a:ext cx="377372" cy="519064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/>
          <p:cNvSpPr/>
          <p:nvPr userDrawn="1"/>
        </p:nvSpPr>
        <p:spPr>
          <a:xfrm>
            <a:off x="682172" y="219439"/>
            <a:ext cx="145143" cy="519064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/>
    </mc:Choice>
    <mc:Fallback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3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27315" y="219439"/>
            <a:ext cx="4800600" cy="519064"/>
          </a:xfrm>
          <a:prstGeom prst="rect">
            <a:avLst/>
          </a:prstGeom>
        </p:spPr>
        <p:txBody>
          <a:bodyPr anchor="ctr" anchorCtr="0"/>
          <a:lstStyle>
            <a:lvl1pPr>
              <a:defRPr sz="2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grpSp>
        <p:nvGrpSpPr>
          <p:cNvPr id="3" name="组合 2"/>
          <p:cNvGrpSpPr/>
          <p:nvPr userDrawn="1"/>
        </p:nvGrpSpPr>
        <p:grpSpPr>
          <a:xfrm>
            <a:off x="0" y="6550744"/>
            <a:ext cx="12192000" cy="322400"/>
            <a:chOff x="0" y="6550744"/>
            <a:chExt cx="12192000" cy="322400"/>
          </a:xfrm>
          <a:solidFill>
            <a:schemeClr val="tx2">
              <a:lumMod val="75000"/>
            </a:schemeClr>
          </a:solidFill>
        </p:grpSpPr>
        <p:sp>
          <p:nvSpPr>
            <p:cNvPr id="4" name="矩形 3"/>
            <p:cNvSpPr/>
            <p:nvPr/>
          </p:nvSpPr>
          <p:spPr>
            <a:xfrm>
              <a:off x="0" y="6550744"/>
              <a:ext cx="12192000" cy="3072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5" name="Picture 2"/>
            <p:cNvPicPr>
              <a:picLocks noChangeAspect="1" noChangeArrowheads="1"/>
            </p:cNvPicPr>
            <p:nvPr/>
          </p:nvPicPr>
          <p:blipFill rotWithShape="1">
            <a:blip r:embed="rId2" cstate="email"/>
            <a:srcRect/>
            <a:stretch>
              <a:fillRect/>
            </a:stretch>
          </p:blipFill>
          <p:spPr bwMode="auto">
            <a:xfrm>
              <a:off x="0" y="6616700"/>
              <a:ext cx="12192000" cy="256444"/>
            </a:xfrm>
            <a:prstGeom prst="rect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6" name="组合 5"/>
          <p:cNvGrpSpPr/>
          <p:nvPr userDrawn="1"/>
        </p:nvGrpSpPr>
        <p:grpSpPr>
          <a:xfrm>
            <a:off x="10955335" y="6488112"/>
            <a:ext cx="842965" cy="396504"/>
            <a:chOff x="10955335" y="6488112"/>
            <a:chExt cx="842965" cy="396504"/>
          </a:xfrm>
          <a:solidFill>
            <a:schemeClr val="tx2">
              <a:lumMod val="75000"/>
            </a:schemeClr>
          </a:solidFill>
        </p:grpSpPr>
        <p:sp>
          <p:nvSpPr>
            <p:cNvPr id="7" name="矩形 6"/>
            <p:cNvSpPr/>
            <p:nvPr/>
          </p:nvSpPr>
          <p:spPr>
            <a:xfrm>
              <a:off x="11137900" y="6488112"/>
              <a:ext cx="660400" cy="396504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/>
            </a:p>
          </p:txBody>
        </p:sp>
        <p:sp>
          <p:nvSpPr>
            <p:cNvPr id="8" name="直角三角形 7"/>
            <p:cNvSpPr/>
            <p:nvPr/>
          </p:nvSpPr>
          <p:spPr>
            <a:xfrm flipH="1">
              <a:off x="10955335" y="6488112"/>
              <a:ext cx="180975" cy="128588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/>
            </a:p>
          </p:txBody>
        </p:sp>
      </p:grpSp>
      <p:sp>
        <p:nvSpPr>
          <p:cNvPr id="9" name="矩形 8"/>
          <p:cNvSpPr/>
          <p:nvPr userDrawn="1"/>
        </p:nvSpPr>
        <p:spPr>
          <a:xfrm>
            <a:off x="11263017" y="6546168"/>
            <a:ext cx="40267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fld id="{55A55124-15F1-4085-9FF2-60582F9FC95A}" type="slidenum">
              <a:rPr lang="zh-CN" altLang="en-US" sz="1400" smtClean="0">
                <a:solidFill>
                  <a:schemeClr val="bg1"/>
                </a:solidFill>
              </a:rPr>
            </a:fld>
            <a:endParaRPr lang="zh-CN" altLang="en-US" sz="1400" dirty="0">
              <a:solidFill>
                <a:schemeClr val="bg1"/>
              </a:solidFill>
            </a:endParaRPr>
          </a:p>
        </p:txBody>
      </p:sp>
      <p:sp>
        <p:nvSpPr>
          <p:cNvPr id="13" name="矩形 12"/>
          <p:cNvSpPr/>
          <p:nvPr userDrawn="1"/>
        </p:nvSpPr>
        <p:spPr>
          <a:xfrm>
            <a:off x="217714" y="219439"/>
            <a:ext cx="377372" cy="519064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矩形 13"/>
          <p:cNvSpPr/>
          <p:nvPr userDrawn="1"/>
        </p:nvSpPr>
        <p:spPr>
          <a:xfrm>
            <a:off x="682172" y="219439"/>
            <a:ext cx="145143" cy="519064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/>
    </mc:Choice>
    <mc:Fallback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4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27315" y="221164"/>
            <a:ext cx="4800600" cy="519064"/>
          </a:xfrm>
          <a:prstGeom prst="rect">
            <a:avLst/>
          </a:prstGeom>
        </p:spPr>
        <p:txBody>
          <a:bodyPr anchor="ctr" anchorCtr="0"/>
          <a:lstStyle>
            <a:lvl1pPr>
              <a:defRPr sz="2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grpSp>
        <p:nvGrpSpPr>
          <p:cNvPr id="3" name="组合 2"/>
          <p:cNvGrpSpPr/>
          <p:nvPr userDrawn="1"/>
        </p:nvGrpSpPr>
        <p:grpSpPr>
          <a:xfrm>
            <a:off x="0" y="6550744"/>
            <a:ext cx="12192000" cy="322400"/>
            <a:chOff x="0" y="6550744"/>
            <a:chExt cx="12192000" cy="322400"/>
          </a:xfrm>
        </p:grpSpPr>
        <p:sp>
          <p:nvSpPr>
            <p:cNvPr id="4" name="矩形 3"/>
            <p:cNvSpPr/>
            <p:nvPr/>
          </p:nvSpPr>
          <p:spPr>
            <a:xfrm>
              <a:off x="0" y="6550744"/>
              <a:ext cx="12192000" cy="307256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5" name="Picture 2"/>
            <p:cNvPicPr>
              <a:picLocks noChangeAspect="1" noChangeArrowheads="1"/>
            </p:cNvPicPr>
            <p:nvPr/>
          </p:nvPicPr>
          <p:blipFill rotWithShape="1">
            <a:blip r:embed="rId2" cstate="email"/>
            <a:srcRect/>
            <a:stretch>
              <a:fillRect/>
            </a:stretch>
          </p:blipFill>
          <p:spPr bwMode="auto">
            <a:xfrm>
              <a:off x="0" y="6616700"/>
              <a:ext cx="12192000" cy="25644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6" name="组合 5"/>
          <p:cNvGrpSpPr/>
          <p:nvPr userDrawn="1"/>
        </p:nvGrpSpPr>
        <p:grpSpPr>
          <a:xfrm>
            <a:off x="10955335" y="6488112"/>
            <a:ext cx="842965" cy="396504"/>
            <a:chOff x="10955335" y="6488112"/>
            <a:chExt cx="842965" cy="396504"/>
          </a:xfrm>
          <a:solidFill>
            <a:schemeClr val="tx2">
              <a:lumMod val="75000"/>
            </a:schemeClr>
          </a:solidFill>
        </p:grpSpPr>
        <p:sp>
          <p:nvSpPr>
            <p:cNvPr id="7" name="矩形 6"/>
            <p:cNvSpPr/>
            <p:nvPr/>
          </p:nvSpPr>
          <p:spPr>
            <a:xfrm>
              <a:off x="11137900" y="6488112"/>
              <a:ext cx="660400" cy="396504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/>
            </a:p>
          </p:txBody>
        </p:sp>
        <p:sp>
          <p:nvSpPr>
            <p:cNvPr id="8" name="直角三角形 7"/>
            <p:cNvSpPr/>
            <p:nvPr/>
          </p:nvSpPr>
          <p:spPr>
            <a:xfrm flipH="1">
              <a:off x="10955335" y="6488112"/>
              <a:ext cx="180975" cy="128588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/>
            </a:p>
          </p:txBody>
        </p:sp>
      </p:grpSp>
      <p:sp>
        <p:nvSpPr>
          <p:cNvPr id="9" name="矩形 8"/>
          <p:cNvSpPr/>
          <p:nvPr userDrawn="1"/>
        </p:nvSpPr>
        <p:spPr>
          <a:xfrm>
            <a:off x="11263017" y="6546168"/>
            <a:ext cx="40267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fld id="{55A55124-15F1-4085-9FF2-60582F9FC95A}" type="slidenum">
              <a:rPr lang="zh-CN" altLang="en-US" sz="1400" smtClean="0">
                <a:solidFill>
                  <a:schemeClr val="bg1"/>
                </a:solidFill>
              </a:rPr>
            </a:fld>
            <a:endParaRPr lang="zh-CN" altLang="en-US" sz="1400" dirty="0">
              <a:solidFill>
                <a:schemeClr val="bg1"/>
              </a:solidFill>
            </a:endParaRPr>
          </a:p>
        </p:txBody>
      </p:sp>
      <p:sp>
        <p:nvSpPr>
          <p:cNvPr id="16" name="矩形 15"/>
          <p:cNvSpPr/>
          <p:nvPr userDrawn="1"/>
        </p:nvSpPr>
        <p:spPr>
          <a:xfrm>
            <a:off x="217714" y="219439"/>
            <a:ext cx="377372" cy="519064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/>
          <p:cNvSpPr/>
          <p:nvPr userDrawn="1"/>
        </p:nvSpPr>
        <p:spPr>
          <a:xfrm>
            <a:off x="682172" y="219439"/>
            <a:ext cx="145143" cy="519064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/>
    </mc:Choice>
    <mc:Fallback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 userDrawn="1"/>
        </p:nvGrpSpPr>
        <p:grpSpPr>
          <a:xfrm>
            <a:off x="0" y="6550744"/>
            <a:ext cx="12192000" cy="322400"/>
            <a:chOff x="0" y="6550744"/>
            <a:chExt cx="12192000" cy="322400"/>
          </a:xfrm>
        </p:grpSpPr>
        <p:sp>
          <p:nvSpPr>
            <p:cNvPr id="4" name="矩形 3"/>
            <p:cNvSpPr/>
            <p:nvPr/>
          </p:nvSpPr>
          <p:spPr>
            <a:xfrm>
              <a:off x="0" y="6550744"/>
              <a:ext cx="12192000" cy="307256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5" name="Picture 2"/>
            <p:cNvPicPr>
              <a:picLocks noChangeAspect="1" noChangeArrowheads="1"/>
            </p:cNvPicPr>
            <p:nvPr/>
          </p:nvPicPr>
          <p:blipFill rotWithShape="1">
            <a:blip r:embed="rId2" cstate="email"/>
            <a:srcRect/>
            <a:stretch>
              <a:fillRect/>
            </a:stretch>
          </p:blipFill>
          <p:spPr bwMode="auto">
            <a:xfrm>
              <a:off x="0" y="6616700"/>
              <a:ext cx="12192000" cy="25644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6" name="组合 5"/>
          <p:cNvGrpSpPr/>
          <p:nvPr userDrawn="1"/>
        </p:nvGrpSpPr>
        <p:grpSpPr>
          <a:xfrm>
            <a:off x="10955335" y="6488112"/>
            <a:ext cx="842965" cy="396504"/>
            <a:chOff x="10955335" y="6488112"/>
            <a:chExt cx="842965" cy="396504"/>
          </a:xfrm>
          <a:solidFill>
            <a:schemeClr val="tx2">
              <a:lumMod val="75000"/>
            </a:schemeClr>
          </a:solidFill>
        </p:grpSpPr>
        <p:sp>
          <p:nvSpPr>
            <p:cNvPr id="7" name="矩形 6"/>
            <p:cNvSpPr/>
            <p:nvPr/>
          </p:nvSpPr>
          <p:spPr>
            <a:xfrm>
              <a:off x="11137900" y="6488112"/>
              <a:ext cx="660400" cy="396504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直角三角形 7"/>
            <p:cNvSpPr/>
            <p:nvPr/>
          </p:nvSpPr>
          <p:spPr>
            <a:xfrm flipH="1">
              <a:off x="10955335" y="6488112"/>
              <a:ext cx="180975" cy="128588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1" name="矩形 10"/>
          <p:cNvSpPr/>
          <p:nvPr userDrawn="1"/>
        </p:nvSpPr>
        <p:spPr>
          <a:xfrm>
            <a:off x="11263017" y="6546168"/>
            <a:ext cx="40267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fld id="{55A55124-15F1-4085-9FF2-60582F9FC95A}" type="slidenum">
              <a:rPr lang="zh-CN" altLang="en-US" sz="1400" smtClean="0">
                <a:solidFill>
                  <a:schemeClr val="bg1"/>
                </a:solidFill>
              </a:rPr>
            </a:fld>
            <a:endParaRPr lang="zh-CN" altLang="en-US" sz="1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/>
    </mc:Choice>
    <mc:Fallback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/>
    </mc:Choice>
    <mc:Fallback>
      <p:transition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B_제목 슬라이드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0" y="1371600"/>
            <a:ext cx="12192000" cy="1447800"/>
          </a:xfrm>
          <a:solidFill>
            <a:srgbClr val="00B0F0"/>
          </a:solidFill>
          <a:effectLst/>
        </p:spPr>
        <p:txBody>
          <a:bodyPr anchor="ctr"/>
          <a:lstStyle>
            <a:lvl1pPr algn="ctr">
              <a:defRPr sz="4500" b="1">
                <a:solidFill>
                  <a:schemeClr val="bg1"/>
                </a:solidFill>
                <a:effectLst/>
                <a:latin typeface="+mj-ea"/>
                <a:ea typeface="+mj-ea"/>
                <a:cs typeface="Microsoft Sans Serif" panose="020B0604020202020204" pitchFamily="34" charset="0"/>
              </a:defRPr>
            </a:lvl1pPr>
          </a:lstStyle>
          <a:p>
            <a:endParaRPr lang="en-US" altLang="ko-KR" dirty="0"/>
          </a:p>
        </p:txBody>
      </p:sp>
      <p:pic>
        <p:nvPicPr>
          <p:cNvPr id="3" name="图片 2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76825" y="122664"/>
            <a:ext cx="2839436" cy="720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/>
    </mc:Choice>
    <mc:Fallback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theme" Target="../theme/theme1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ED1D2"/>
            </a:gs>
            <a:gs pos="100000">
              <a:srgbClr val="FAFAFA"/>
            </a:gs>
          </a:gsLst>
          <a:lin ang="189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</p:sldLayoutIdLst>
  <mc:AlternateContent xmlns:mc="http://schemas.openxmlformats.org/markup-compatibility/2006">
    <mc:Choice xmlns:p14="http://schemas.microsoft.com/office/powerpoint/2010/main" Requires="p14">
      <p:transition spd="slow" p14:dur="1600"/>
    </mc:Choice>
    <mc:Fallback>
      <p:transition spd="slow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7.png"/><Relationship Id="rId1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9.png"/><Relationship Id="rId1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1.png"/><Relationship Id="rId1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3.png"/><Relationship Id="rId1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.x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7.png"/><Relationship Id="rId1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304800" y="2683159"/>
            <a:ext cx="11582400" cy="10147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4000" b="1" kern="2000" spc="600" dirty="0">
                <a:ea typeface="微软雅黑" panose="020B0503020204020204" pitchFamily="34" charset="-122"/>
                <a:cs typeface="+mn-ea"/>
              </a:rPr>
              <a:t>均维锡膏管控软件方案</a:t>
            </a:r>
            <a:endParaRPr lang="en-US" altLang="zh-CN" sz="4000" b="1" kern="2000" spc="600" dirty="0">
              <a:ea typeface="微软雅黑" panose="020B0503020204020204" pitchFamily="34" charset="-122"/>
              <a:cs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/>
    </mc:Choice>
    <mc:Fallback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304800" y="804545"/>
            <a:ext cx="3608705" cy="21228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2000" dirty="0">
                <a:ea typeface="微软雅黑" panose="020B0503020204020204" pitchFamily="34" charset="-122"/>
              </a:rPr>
              <a:t>一  锡膏冷冻存储</a:t>
            </a:r>
            <a:endParaRPr lang="zh-CN" altLang="en-US" dirty="0">
              <a:ea typeface="微软雅黑" panose="020B0503020204020204" pitchFamily="34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en-US" dirty="0">
                <a:ea typeface="微软雅黑" panose="020B0503020204020204" pitchFamily="34" charset="-122"/>
              </a:rPr>
              <a:t>二  回温搅拌</a:t>
            </a:r>
            <a:endParaRPr lang="zh-CN" altLang="en-US" dirty="0">
              <a:ea typeface="微软雅黑" panose="020B0503020204020204" pitchFamily="34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en-US" dirty="0">
                <a:ea typeface="微软雅黑" panose="020B0503020204020204" pitchFamily="34" charset="-122"/>
              </a:rPr>
              <a:t>三  上线使用</a:t>
            </a:r>
            <a:endParaRPr lang="zh-CN" altLang="en-US" dirty="0">
              <a:ea typeface="微软雅黑" panose="020B0503020204020204" pitchFamily="34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en-US" dirty="0">
                <a:ea typeface="微软雅黑" panose="020B0503020204020204" pitchFamily="34" charset="-122"/>
              </a:rPr>
              <a:t>四  锡膏报废</a:t>
            </a:r>
            <a:endParaRPr lang="zh-CN" altLang="en-US" dirty="0">
              <a:ea typeface="微软雅黑" panose="020B0503020204020204" pitchFamily="34" charset="-122"/>
            </a:endParaRPr>
          </a:p>
          <a:p>
            <a:pPr lvl="0">
              <a:lnSpc>
                <a:spcPct val="150000"/>
              </a:lnSpc>
            </a:pPr>
            <a:endParaRPr lang="zh-CN" altLang="en-US" sz="1400" dirty="0">
              <a:ea typeface="微软雅黑" panose="020B0503020204020204" pitchFamily="34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898187" y="105385"/>
            <a:ext cx="792480" cy="6451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sz="2400" b="1" dirty="0">
                <a:ea typeface="微软雅黑" panose="020B0503020204020204" pitchFamily="34" charset="-122"/>
              </a:rPr>
              <a:t>目录</a:t>
            </a:r>
            <a:endParaRPr lang="zh-CN" sz="2400" dirty="0">
              <a:ea typeface="微软雅黑" panose="020B0503020204020204" pitchFamily="34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056890" y="894715"/>
            <a:ext cx="8701405" cy="520954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/>
    </mc:Choice>
    <mc:Fallback>
      <p:transition spd="slow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304800" y="804623"/>
            <a:ext cx="11582400" cy="5769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2000" dirty="0">
                <a:ea typeface="微软雅黑" panose="020B0503020204020204" pitchFamily="34" charset="-122"/>
              </a:rPr>
              <a:t>一  锡膏</a:t>
            </a:r>
            <a:r>
              <a:rPr lang="zh-CN" altLang="en-US" sz="2000" dirty="0">
                <a:ea typeface="微软雅黑" panose="020B0503020204020204" pitchFamily="34" charset="-122"/>
                <a:sym typeface="+mn-ea"/>
              </a:rPr>
              <a:t>冷冻</a:t>
            </a:r>
            <a:r>
              <a:rPr lang="zh-CN" altLang="en-US" sz="2000" dirty="0">
                <a:ea typeface="微软雅黑" panose="020B0503020204020204" pitchFamily="34" charset="-122"/>
              </a:rPr>
              <a:t>存储</a:t>
            </a:r>
            <a:endParaRPr lang="zh-CN" altLang="en-US" sz="2000" dirty="0">
              <a:ea typeface="微软雅黑" panose="020B0503020204020204" pitchFamily="34" charset="-122"/>
            </a:endParaRPr>
          </a:p>
          <a:p>
            <a:pPr lvl="0">
              <a:lnSpc>
                <a:spcPct val="150000"/>
              </a:lnSpc>
            </a:pPr>
            <a:r>
              <a:rPr lang="en-US" altLang="zh-CN" sz="2000" dirty="0">
                <a:ea typeface="微软雅黑" panose="020B0503020204020204" pitchFamily="34" charset="-122"/>
              </a:rPr>
              <a:t>	</a:t>
            </a:r>
            <a:r>
              <a:rPr lang="en-US" altLang="zh-CN" sz="1400" dirty="0">
                <a:ea typeface="微软雅黑" panose="020B0503020204020204" pitchFamily="34" charset="-122"/>
              </a:rPr>
              <a:t>1.1 </a:t>
            </a:r>
            <a:r>
              <a:rPr lang="zh-CN" altLang="en-US" sz="1400" dirty="0">
                <a:ea typeface="微软雅黑" panose="020B0503020204020204" pitchFamily="34" charset="-122"/>
              </a:rPr>
              <a:t>锡膏入冰箱</a:t>
            </a:r>
            <a:endParaRPr lang="zh-CN" altLang="en-US" sz="1400" dirty="0">
              <a:ea typeface="微软雅黑" panose="020B0503020204020204" pitchFamily="34" charset="-122"/>
            </a:endParaRPr>
          </a:p>
          <a:p>
            <a:pPr lvl="0">
              <a:lnSpc>
                <a:spcPct val="150000"/>
              </a:lnSpc>
            </a:pPr>
            <a:r>
              <a:rPr lang="en-US" altLang="zh-CN" sz="1400" dirty="0">
                <a:ea typeface="微软雅黑" panose="020B0503020204020204" pitchFamily="34" charset="-122"/>
              </a:rPr>
              <a:t>	1.2 </a:t>
            </a:r>
            <a:r>
              <a:rPr lang="zh-CN" altLang="en-US" sz="1400" dirty="0">
                <a:ea typeface="微软雅黑" panose="020B0503020204020204" pitchFamily="34" charset="-122"/>
              </a:rPr>
              <a:t>已回温未开封锡膏回冰箱</a:t>
            </a:r>
            <a:endParaRPr lang="zh-CN" altLang="en-US" sz="1400" dirty="0">
              <a:ea typeface="微软雅黑" panose="020B0503020204020204" pitchFamily="34" charset="-122"/>
            </a:endParaRPr>
          </a:p>
          <a:p>
            <a:pPr lvl="0">
              <a:lnSpc>
                <a:spcPct val="150000"/>
              </a:lnSpc>
            </a:pPr>
            <a:r>
              <a:rPr lang="en-US" altLang="zh-CN" sz="1400" dirty="0">
                <a:ea typeface="微软雅黑" panose="020B0503020204020204" pitchFamily="34" charset="-122"/>
              </a:rPr>
              <a:t>	1.3 </a:t>
            </a:r>
            <a:r>
              <a:rPr lang="zh-CN" altLang="en-US" sz="1400" dirty="0">
                <a:ea typeface="微软雅黑" panose="020B0503020204020204" pitchFamily="34" charset="-122"/>
              </a:rPr>
              <a:t>已回温已开封 锡膏回冰箱</a:t>
            </a:r>
            <a:endParaRPr lang="zh-CN" altLang="en-US" dirty="0">
              <a:ea typeface="微软雅黑" panose="020B0503020204020204" pitchFamily="34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en-US" dirty="0">
                <a:ea typeface="微软雅黑" panose="020B0503020204020204" pitchFamily="34" charset="-122"/>
              </a:rPr>
              <a:t>二  回温搅拌</a:t>
            </a:r>
            <a:endParaRPr lang="zh-CN" altLang="en-US" dirty="0">
              <a:ea typeface="微软雅黑" panose="020B0503020204020204" pitchFamily="34" charset="-122"/>
            </a:endParaRPr>
          </a:p>
          <a:p>
            <a:pPr lvl="0">
              <a:lnSpc>
                <a:spcPct val="150000"/>
              </a:lnSpc>
            </a:pPr>
            <a:r>
              <a:rPr lang="en-US" altLang="zh-CN" dirty="0">
                <a:ea typeface="微软雅黑" panose="020B0503020204020204" pitchFamily="34" charset="-122"/>
              </a:rPr>
              <a:t>	</a:t>
            </a:r>
            <a:r>
              <a:rPr lang="en-US" altLang="zh-CN" sz="1400" dirty="0">
                <a:ea typeface="微软雅黑" panose="020B0503020204020204" pitchFamily="34" charset="-122"/>
              </a:rPr>
              <a:t>2.1 </a:t>
            </a:r>
            <a:r>
              <a:rPr lang="zh-CN" altLang="en-US" sz="1400" dirty="0">
                <a:ea typeface="微软雅黑" panose="020B0503020204020204" pitchFamily="34" charset="-122"/>
              </a:rPr>
              <a:t>搅拌时间设定，搅拌完成进度提示，回温进度提示，回温时间预警</a:t>
            </a:r>
            <a:endParaRPr lang="zh-CN" altLang="en-US" dirty="0">
              <a:ea typeface="微软雅黑" panose="020B0503020204020204" pitchFamily="34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en-US" dirty="0">
                <a:ea typeface="微软雅黑" panose="020B0503020204020204" pitchFamily="34" charset="-122"/>
              </a:rPr>
              <a:t>三  印刷生产</a:t>
            </a:r>
            <a:endParaRPr lang="zh-CN" altLang="en-US" dirty="0">
              <a:ea typeface="微软雅黑" panose="020B0503020204020204" pitchFamily="34" charset="-122"/>
            </a:endParaRPr>
          </a:p>
          <a:p>
            <a:pPr lvl="0">
              <a:lnSpc>
                <a:spcPct val="150000"/>
              </a:lnSpc>
            </a:pPr>
            <a:r>
              <a:rPr lang="en-US" altLang="zh-CN" dirty="0">
                <a:ea typeface="微软雅黑" panose="020B0503020204020204" pitchFamily="34" charset="-122"/>
              </a:rPr>
              <a:t>	</a:t>
            </a:r>
            <a:r>
              <a:rPr lang="en-US" altLang="zh-CN" sz="1400" dirty="0">
                <a:ea typeface="微软雅黑" panose="020B0503020204020204" pitchFamily="34" charset="-122"/>
              </a:rPr>
              <a:t>3.1 </a:t>
            </a:r>
            <a:r>
              <a:rPr lang="zh-CN" altLang="en-US" sz="1400" dirty="0">
                <a:ea typeface="微软雅黑" panose="020B0503020204020204" pitchFamily="34" charset="-122"/>
              </a:rPr>
              <a:t>锡膏上线校验有效期，锡膏条码设定编辑名称</a:t>
            </a:r>
            <a:endParaRPr lang="zh-CN" altLang="en-US" sz="1400" dirty="0">
              <a:ea typeface="微软雅黑" panose="020B0503020204020204" pitchFamily="34" charset="-122"/>
            </a:endParaRPr>
          </a:p>
          <a:p>
            <a:pPr lvl="0">
              <a:lnSpc>
                <a:spcPct val="150000"/>
              </a:lnSpc>
            </a:pPr>
            <a:r>
              <a:rPr lang="en-US" altLang="zh-CN" sz="1400" dirty="0">
                <a:ea typeface="微软雅黑" panose="020B0503020204020204" pitchFamily="34" charset="-122"/>
              </a:rPr>
              <a:t>	3.2 </a:t>
            </a:r>
            <a:r>
              <a:rPr lang="zh-CN" altLang="en-US" sz="1400" dirty="0">
                <a:ea typeface="微软雅黑" panose="020B0503020204020204" pitchFamily="34" charset="-122"/>
              </a:rPr>
              <a:t>锡膏上线记录回温，上线时间，接近有效期警告，超时报废</a:t>
            </a:r>
            <a:endParaRPr lang="zh-CN" altLang="en-US" sz="1400" dirty="0">
              <a:ea typeface="微软雅黑" panose="020B0503020204020204" pitchFamily="34" charset="-122"/>
            </a:endParaRPr>
          </a:p>
          <a:p>
            <a:pPr lvl="0">
              <a:lnSpc>
                <a:spcPct val="150000"/>
              </a:lnSpc>
            </a:pPr>
            <a:r>
              <a:rPr lang="en-US" altLang="zh-CN" sz="1400" dirty="0">
                <a:ea typeface="微软雅黑" panose="020B0503020204020204" pitchFamily="34" charset="-122"/>
              </a:rPr>
              <a:t>	3.3 </a:t>
            </a:r>
            <a:r>
              <a:rPr lang="zh-CN" altLang="en-US" sz="1400" dirty="0">
                <a:ea typeface="微软雅黑" panose="020B0503020204020204" pitchFamily="34" charset="-122"/>
              </a:rPr>
              <a:t>锡膏</a:t>
            </a:r>
            <a:endParaRPr lang="zh-CN" altLang="en-US" dirty="0">
              <a:ea typeface="微软雅黑" panose="020B0503020204020204" pitchFamily="34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en-US" dirty="0">
                <a:ea typeface="微软雅黑" panose="020B0503020204020204" pitchFamily="34" charset="-122"/>
              </a:rPr>
              <a:t>四   锡膏报废</a:t>
            </a:r>
            <a:endParaRPr lang="zh-CN" altLang="en-US" dirty="0">
              <a:ea typeface="微软雅黑" panose="020B0503020204020204" pitchFamily="34" charset="-122"/>
            </a:endParaRPr>
          </a:p>
          <a:p>
            <a:pPr lvl="0">
              <a:lnSpc>
                <a:spcPct val="150000"/>
              </a:lnSpc>
            </a:pPr>
            <a:r>
              <a:rPr lang="en-US" altLang="zh-CN" dirty="0">
                <a:ea typeface="微软雅黑" panose="020B0503020204020204" pitchFamily="34" charset="-122"/>
              </a:rPr>
              <a:t>	</a:t>
            </a:r>
            <a:r>
              <a:rPr lang="en-US" altLang="zh-CN" sz="1400" dirty="0">
                <a:ea typeface="微软雅黑" panose="020B0503020204020204" pitchFamily="34" charset="-122"/>
              </a:rPr>
              <a:t>4.1 </a:t>
            </a:r>
            <a:r>
              <a:rPr lang="zh-CN" altLang="en-US" sz="1400" dirty="0">
                <a:ea typeface="微软雅黑" panose="020B0503020204020204" pitchFamily="34" charset="-122"/>
              </a:rPr>
              <a:t>有效期报废</a:t>
            </a:r>
            <a:endParaRPr lang="zh-CN" altLang="en-US" sz="1400" dirty="0">
              <a:ea typeface="微软雅黑" panose="020B0503020204020204" pitchFamily="34" charset="-122"/>
            </a:endParaRPr>
          </a:p>
          <a:p>
            <a:pPr lvl="0">
              <a:lnSpc>
                <a:spcPct val="150000"/>
              </a:lnSpc>
            </a:pPr>
            <a:r>
              <a:rPr lang="en-US" altLang="zh-CN" sz="1400" dirty="0">
                <a:ea typeface="微软雅黑" panose="020B0503020204020204" pitchFamily="34" charset="-122"/>
              </a:rPr>
              <a:t>	4.2 </a:t>
            </a:r>
            <a:r>
              <a:rPr lang="zh-CN" altLang="en-US" sz="1400" dirty="0">
                <a:ea typeface="微软雅黑" panose="020B0503020204020204" pitchFamily="34" charset="-122"/>
              </a:rPr>
              <a:t>回温报废，上线开封报废</a:t>
            </a:r>
            <a:endParaRPr lang="zh-CN" altLang="en-US" sz="1400" dirty="0">
              <a:ea typeface="微软雅黑" panose="020B0503020204020204" pitchFamily="34" charset="-122"/>
            </a:endParaRPr>
          </a:p>
          <a:p>
            <a:pPr lvl="0">
              <a:lnSpc>
                <a:spcPct val="150000"/>
              </a:lnSpc>
            </a:pPr>
            <a:r>
              <a:rPr lang="en-US" altLang="zh-CN" sz="1400" dirty="0">
                <a:ea typeface="微软雅黑" panose="020B0503020204020204" pitchFamily="34" charset="-122"/>
              </a:rPr>
              <a:t>	4.3 </a:t>
            </a:r>
            <a:r>
              <a:rPr lang="zh-CN" altLang="en-US" sz="1400" dirty="0">
                <a:ea typeface="微软雅黑" panose="020B0503020204020204" pitchFamily="34" charset="-122"/>
              </a:rPr>
              <a:t>强制报废</a:t>
            </a:r>
            <a:endParaRPr lang="zh-CN" altLang="en-US" sz="1400" dirty="0">
              <a:ea typeface="微软雅黑" panose="020B0503020204020204" pitchFamily="34" charset="-122"/>
            </a:endParaRPr>
          </a:p>
          <a:p>
            <a:pPr lvl="0">
              <a:lnSpc>
                <a:spcPct val="150000"/>
              </a:lnSpc>
            </a:pPr>
            <a:endParaRPr lang="zh-CN" altLang="en-US" sz="1400" dirty="0">
              <a:ea typeface="微软雅黑" panose="020B0503020204020204" pitchFamily="34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898187" y="105385"/>
            <a:ext cx="792480" cy="6451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sz="2400" b="1" dirty="0">
                <a:ea typeface="微软雅黑" panose="020B0503020204020204" pitchFamily="34" charset="-122"/>
              </a:rPr>
              <a:t>目录</a:t>
            </a:r>
            <a:endParaRPr lang="zh-CN" sz="2400" dirty="0"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/>
    </mc:Choice>
    <mc:Fallback>
      <p:transition spd="slow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304800" y="804545"/>
            <a:ext cx="6008370" cy="31381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2000" dirty="0">
                <a:ea typeface="微软雅黑" panose="020B0503020204020204" pitchFamily="34" charset="-122"/>
              </a:rPr>
              <a:t>一  锡膏</a:t>
            </a:r>
            <a:r>
              <a:rPr lang="zh-CN" altLang="en-US" sz="2000" dirty="0">
                <a:ea typeface="微软雅黑" panose="020B0503020204020204" pitchFamily="34" charset="-122"/>
                <a:sym typeface="+mn-ea"/>
              </a:rPr>
              <a:t>冷冻</a:t>
            </a:r>
            <a:r>
              <a:rPr lang="zh-CN" altLang="en-US" sz="2000" dirty="0">
                <a:ea typeface="微软雅黑" panose="020B0503020204020204" pitchFamily="34" charset="-122"/>
              </a:rPr>
              <a:t>存储</a:t>
            </a:r>
            <a:endParaRPr lang="zh-CN" altLang="en-US" sz="2000" dirty="0">
              <a:ea typeface="微软雅黑" panose="020B0503020204020204" pitchFamily="34" charset="-122"/>
            </a:endParaRPr>
          </a:p>
          <a:p>
            <a:pPr lvl="0">
              <a:lnSpc>
                <a:spcPct val="150000"/>
              </a:lnSpc>
            </a:pPr>
            <a:r>
              <a:rPr lang="en-US" altLang="zh-CN" sz="1400" dirty="0">
                <a:ea typeface="微软雅黑" panose="020B0503020204020204" pitchFamily="34" charset="-122"/>
              </a:rPr>
              <a:t>1.1 </a:t>
            </a:r>
            <a:r>
              <a:rPr lang="zh-CN" altLang="en-US" sz="1400" dirty="0">
                <a:ea typeface="微软雅黑" panose="020B0503020204020204" pitchFamily="34" charset="-122"/>
              </a:rPr>
              <a:t>锡膏入冰箱</a:t>
            </a:r>
            <a:endParaRPr lang="zh-CN" altLang="en-US" sz="1400" dirty="0">
              <a:ea typeface="微软雅黑" panose="020B0503020204020204" pitchFamily="34" charset="-122"/>
            </a:endParaRPr>
          </a:p>
          <a:p>
            <a:pPr lvl="0">
              <a:lnSpc>
                <a:spcPct val="150000"/>
              </a:lnSpc>
            </a:pPr>
            <a:r>
              <a:rPr lang="en-US" altLang="zh-CN" sz="1400" dirty="0">
                <a:ea typeface="微软雅黑" panose="020B0503020204020204" pitchFamily="34" charset="-122"/>
              </a:rPr>
              <a:t>	</a:t>
            </a:r>
            <a:r>
              <a:rPr lang="zh-CN" altLang="en-US" sz="1400" dirty="0">
                <a:ea typeface="微软雅黑" panose="020B0503020204020204" pitchFamily="34" charset="-122"/>
              </a:rPr>
              <a:t>锡膏入库操作需</a:t>
            </a:r>
            <a:r>
              <a:rPr lang="zh-CN" altLang="en-US" sz="1400" dirty="0">
                <a:ea typeface="微软雅黑" panose="020B0503020204020204" pitchFamily="34" charset="-122"/>
                <a:sym typeface="+mn-ea"/>
              </a:rPr>
              <a:t>扫码</a:t>
            </a:r>
            <a:r>
              <a:rPr lang="zh-CN" altLang="en-US" sz="1400" dirty="0">
                <a:ea typeface="微软雅黑" panose="020B0503020204020204" pitchFamily="34" charset="-122"/>
              </a:rPr>
              <a:t>入冰箱，未经入冰箱的锡膏不允许后续操作</a:t>
            </a:r>
            <a:endParaRPr lang="zh-CN" altLang="en-US" sz="1400" dirty="0">
              <a:ea typeface="微软雅黑" panose="020B0503020204020204" pitchFamily="34" charset="-122"/>
            </a:endParaRPr>
          </a:p>
          <a:p>
            <a:pPr lvl="0">
              <a:lnSpc>
                <a:spcPct val="150000"/>
              </a:lnSpc>
            </a:pPr>
            <a:r>
              <a:rPr lang="en-US" altLang="zh-CN" sz="1400" dirty="0">
                <a:ea typeface="微软雅黑" panose="020B0503020204020204" pitchFamily="34" charset="-122"/>
              </a:rPr>
              <a:t>	</a:t>
            </a:r>
            <a:r>
              <a:rPr lang="zh-CN" altLang="en-US" sz="1400" dirty="0">
                <a:ea typeface="微软雅黑" panose="020B0503020204020204" pitchFamily="34" charset="-122"/>
              </a:rPr>
              <a:t>锡膏状态正常的扫码入冰箱回冻</a:t>
            </a:r>
            <a:endParaRPr lang="en-US" altLang="zh-CN" sz="1400" dirty="0">
              <a:ea typeface="微软雅黑" panose="020B0503020204020204" pitchFamily="34" charset="-122"/>
            </a:endParaRPr>
          </a:p>
          <a:p>
            <a:pPr lvl="0">
              <a:lnSpc>
                <a:spcPct val="150000"/>
              </a:lnSpc>
            </a:pPr>
            <a:r>
              <a:rPr lang="en-US" altLang="zh-CN" sz="1400" dirty="0">
                <a:ea typeface="微软雅黑" panose="020B0503020204020204" pitchFamily="34" charset="-122"/>
              </a:rPr>
              <a:t>1.2 </a:t>
            </a:r>
            <a:r>
              <a:rPr lang="zh-CN" altLang="en-US" sz="1400" dirty="0">
                <a:ea typeface="微软雅黑" panose="020B0503020204020204" pitchFamily="34" charset="-122"/>
              </a:rPr>
              <a:t>已回温未开封锡膏回冰箱</a:t>
            </a:r>
            <a:endParaRPr lang="zh-CN" altLang="en-US" sz="1400" dirty="0">
              <a:ea typeface="微软雅黑" panose="020B0503020204020204" pitchFamily="34" charset="-122"/>
            </a:endParaRPr>
          </a:p>
          <a:p>
            <a:pPr lvl="0">
              <a:lnSpc>
                <a:spcPct val="150000"/>
              </a:lnSpc>
            </a:pPr>
            <a:r>
              <a:rPr lang="en-US" altLang="zh-CN" sz="1400" dirty="0">
                <a:ea typeface="微软雅黑" panose="020B0503020204020204" pitchFamily="34" charset="-122"/>
              </a:rPr>
              <a:t>	</a:t>
            </a:r>
            <a:r>
              <a:rPr lang="zh-CN" altLang="en-US" sz="1400" dirty="0">
                <a:ea typeface="微软雅黑" panose="020B0503020204020204" pitchFamily="34" charset="-122"/>
              </a:rPr>
              <a:t>出冰箱的锡膏扫码计算回温时间，回冻锡膏暂停回温计时</a:t>
            </a:r>
            <a:r>
              <a:rPr lang="en-US" altLang="zh-CN" sz="1400" dirty="0">
                <a:ea typeface="微软雅黑" panose="020B0503020204020204" pitchFamily="34" charset="-122"/>
              </a:rPr>
              <a:t>	</a:t>
            </a:r>
            <a:endParaRPr lang="en-US" altLang="zh-CN" sz="1400" dirty="0">
              <a:ea typeface="微软雅黑" panose="020B0503020204020204" pitchFamily="34" charset="-122"/>
            </a:endParaRPr>
          </a:p>
          <a:p>
            <a:pPr lvl="0">
              <a:lnSpc>
                <a:spcPct val="150000"/>
              </a:lnSpc>
            </a:pPr>
            <a:r>
              <a:rPr lang="en-US" altLang="zh-CN" sz="1400" dirty="0">
                <a:ea typeface="微软雅黑" panose="020B0503020204020204" pitchFamily="34" charset="-122"/>
              </a:rPr>
              <a:t>1.3 </a:t>
            </a:r>
            <a:r>
              <a:rPr lang="zh-CN" altLang="en-US" sz="1400" dirty="0">
                <a:ea typeface="微软雅黑" panose="020B0503020204020204" pitchFamily="34" charset="-122"/>
              </a:rPr>
              <a:t>已回温已开封 锡膏回冰箱</a:t>
            </a:r>
            <a:endParaRPr lang="zh-CN" altLang="en-US" sz="1400" dirty="0">
              <a:ea typeface="微软雅黑" panose="020B0503020204020204" pitchFamily="34" charset="-122"/>
            </a:endParaRPr>
          </a:p>
          <a:p>
            <a:pPr lvl="0">
              <a:lnSpc>
                <a:spcPct val="150000"/>
              </a:lnSpc>
            </a:pPr>
            <a:r>
              <a:rPr lang="en-US" altLang="zh-CN" sz="1400" dirty="0">
                <a:ea typeface="微软雅黑" panose="020B0503020204020204" pitchFamily="34" charset="-122"/>
              </a:rPr>
              <a:t>	</a:t>
            </a:r>
            <a:r>
              <a:rPr lang="zh-CN" altLang="en-US" sz="1400" dirty="0">
                <a:ea typeface="微软雅黑" panose="020B0503020204020204" pitchFamily="34" charset="-122"/>
              </a:rPr>
              <a:t>上线使用锡膏为开封状态，再次回冰箱暂停开封计时</a:t>
            </a:r>
            <a:endParaRPr lang="zh-CN" altLang="en-US" sz="1400" dirty="0">
              <a:ea typeface="微软雅黑" panose="020B0503020204020204" pitchFamily="34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898187" y="105385"/>
            <a:ext cx="1402080" cy="6451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sz="2400" b="1" dirty="0">
                <a:ea typeface="微软雅黑" panose="020B0503020204020204" pitchFamily="34" charset="-122"/>
              </a:rPr>
              <a:t>锡膏管控</a:t>
            </a:r>
            <a:endParaRPr lang="zh-CN" sz="2400" dirty="0">
              <a:ea typeface="微软雅黑" panose="020B0503020204020204" pitchFamily="34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602095" y="685165"/>
            <a:ext cx="4925695" cy="2792095"/>
          </a:xfrm>
          <a:prstGeom prst="rect">
            <a:avLst/>
          </a:prstGeom>
        </p:spPr>
      </p:pic>
      <p:sp>
        <p:nvSpPr>
          <p:cNvPr id="4" name="圆角矩形 3"/>
          <p:cNvSpPr/>
          <p:nvPr/>
        </p:nvSpPr>
        <p:spPr>
          <a:xfrm>
            <a:off x="6831330" y="1347470"/>
            <a:ext cx="2213610" cy="1001395"/>
          </a:xfrm>
          <a:prstGeom prst="roundRect">
            <a:avLst/>
          </a:prstGeom>
          <a:noFill/>
          <a:ln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C00000"/>
                </a:solidFill>
              </a14:hiddenFill>
            </a:ext>
          </a:ex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62750" y="3549650"/>
            <a:ext cx="4191000" cy="2437765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6544310" y="5987415"/>
            <a:ext cx="552513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lvl="0">
              <a:lnSpc>
                <a:spcPct val="150000"/>
              </a:lnSpc>
            </a:pPr>
            <a:r>
              <a:rPr lang="zh-CN" altLang="en-US" sz="1400" dirty="0">
                <a:ea typeface="微软雅黑" panose="020B0503020204020204" pitchFamily="34" charset="-122"/>
                <a:sym typeface="+mn-ea"/>
              </a:rPr>
              <a:t>操作  打开冰箱功能</a:t>
            </a:r>
            <a:r>
              <a:rPr lang="en-US" altLang="zh-CN" sz="1400" dirty="0">
                <a:ea typeface="微软雅黑" panose="020B0503020204020204" pitchFamily="34" charset="-122"/>
                <a:sym typeface="+mn-ea"/>
              </a:rPr>
              <a:t>-</a:t>
            </a:r>
            <a:r>
              <a:rPr lang="zh-CN" altLang="en-US" sz="1400" dirty="0">
                <a:ea typeface="微软雅黑" panose="020B0503020204020204" pitchFamily="34" charset="-122"/>
                <a:sym typeface="+mn-ea"/>
              </a:rPr>
              <a:t>扫描锡膏条码 入冰箱冷冻状态</a:t>
            </a:r>
            <a:r>
              <a:rPr lang="en-US" altLang="zh-CN" sz="1400" dirty="0">
                <a:ea typeface="微软雅黑" panose="020B0503020204020204" pitchFamily="34" charset="-122"/>
                <a:sym typeface="+mn-ea"/>
              </a:rPr>
              <a:t>	</a:t>
            </a:r>
            <a:r>
              <a:rPr lang="en-US" altLang="zh-CN" dirty="0">
                <a:ea typeface="微软雅黑" panose="020B0503020204020204" pitchFamily="34" charset="-122"/>
              </a:rPr>
              <a:t>	</a:t>
            </a:r>
            <a:endParaRPr lang="zh-CN" altLang="en-US" sz="1400" dirty="0"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/>
    </mc:Choice>
    <mc:Fallback>
      <p:transition spd="slow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304800" y="804545"/>
            <a:ext cx="4898390" cy="37382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dirty="0">
                <a:ea typeface="微软雅黑" panose="020B0503020204020204" pitchFamily="34" charset="-122"/>
              </a:rPr>
              <a:t>二  回温搅拌</a:t>
            </a:r>
            <a:endParaRPr lang="zh-CN" altLang="en-US" dirty="0">
              <a:ea typeface="微软雅黑" panose="020B0503020204020204" pitchFamily="34" charset="-122"/>
            </a:endParaRPr>
          </a:p>
          <a:p>
            <a:pPr lvl="0">
              <a:lnSpc>
                <a:spcPct val="150000"/>
              </a:lnSpc>
            </a:pPr>
            <a:r>
              <a:rPr lang="en-US" altLang="zh-CN" sz="1400" dirty="0">
                <a:ea typeface="微软雅黑" panose="020B0503020204020204" pitchFamily="34" charset="-122"/>
              </a:rPr>
              <a:t>2.1 </a:t>
            </a:r>
            <a:r>
              <a:rPr lang="zh-CN" altLang="en-US" sz="1400" dirty="0">
                <a:ea typeface="微软雅黑" panose="020B0503020204020204" pitchFamily="34" charset="-122"/>
              </a:rPr>
              <a:t>搅拌时间设定，搅拌完成进度提示，回温进度提示，</a:t>
            </a:r>
            <a:endParaRPr lang="zh-CN" altLang="en-US" sz="1400" dirty="0">
              <a:ea typeface="微软雅黑" panose="020B0503020204020204" pitchFamily="34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en-US" sz="1400" dirty="0">
                <a:ea typeface="微软雅黑" panose="020B0503020204020204" pitchFamily="34" charset="-122"/>
              </a:rPr>
              <a:t>回温时间预警</a:t>
            </a:r>
            <a:endParaRPr lang="zh-CN" altLang="en-US" sz="1400" dirty="0">
              <a:ea typeface="微软雅黑" panose="020B0503020204020204" pitchFamily="34" charset="-122"/>
            </a:endParaRPr>
          </a:p>
          <a:p>
            <a:pPr lvl="0">
              <a:lnSpc>
                <a:spcPct val="150000"/>
              </a:lnSpc>
            </a:pPr>
            <a:r>
              <a:rPr lang="en-US" altLang="zh-CN" sz="1400" dirty="0">
                <a:ea typeface="微软雅黑" panose="020B0503020204020204" pitchFamily="34" charset="-122"/>
              </a:rPr>
              <a:t>	</a:t>
            </a:r>
            <a:endParaRPr lang="en-US" altLang="zh-CN" sz="1400" dirty="0">
              <a:ea typeface="微软雅黑" panose="020B0503020204020204" pitchFamily="34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en-US" sz="1400" dirty="0">
                <a:ea typeface="微软雅黑" panose="020B0503020204020204" pitchFamily="34" charset="-122"/>
              </a:rPr>
              <a:t>锡膏回温进度条展示回温，回温时间进度到达设定时间提示用户可搅拌</a:t>
            </a:r>
            <a:endParaRPr lang="zh-CN" altLang="en-US" sz="1400" dirty="0">
              <a:ea typeface="微软雅黑" panose="020B0503020204020204" pitchFamily="34" charset="-122"/>
            </a:endParaRPr>
          </a:p>
          <a:p>
            <a:pPr lvl="0">
              <a:lnSpc>
                <a:spcPct val="150000"/>
              </a:lnSpc>
            </a:pPr>
            <a:endParaRPr lang="zh-CN" altLang="en-US" sz="1400" dirty="0">
              <a:ea typeface="微软雅黑" panose="020B0503020204020204" pitchFamily="34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en-US" sz="1400" dirty="0">
                <a:ea typeface="微软雅黑" panose="020B0503020204020204" pitchFamily="34" charset="-122"/>
              </a:rPr>
              <a:t>搅拌时间可设定，搅拌时间进度到达设定提示，</a:t>
            </a:r>
            <a:endParaRPr lang="zh-CN" altLang="en-US" sz="1400" dirty="0">
              <a:ea typeface="微软雅黑" panose="020B0503020204020204" pitchFamily="34" charset="-122"/>
            </a:endParaRPr>
          </a:p>
          <a:p>
            <a:pPr lvl="0">
              <a:lnSpc>
                <a:spcPct val="150000"/>
              </a:lnSpc>
            </a:pPr>
            <a:endParaRPr lang="zh-CN" altLang="en-US" sz="1400" dirty="0">
              <a:ea typeface="微软雅黑" panose="020B0503020204020204" pitchFamily="34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en-US" sz="1400" dirty="0">
                <a:ea typeface="微软雅黑" panose="020B0503020204020204" pitchFamily="34" charset="-122"/>
              </a:rPr>
              <a:t>回温超时预警提示用户上线或回冰箱冷冻</a:t>
            </a:r>
            <a:endParaRPr lang="zh-CN" altLang="en-US" sz="1400" dirty="0">
              <a:ea typeface="微软雅黑" panose="020B0503020204020204" pitchFamily="34" charset="-122"/>
            </a:endParaRPr>
          </a:p>
          <a:p>
            <a:pPr lvl="0">
              <a:lnSpc>
                <a:spcPct val="150000"/>
              </a:lnSpc>
            </a:pPr>
            <a:endParaRPr lang="zh-CN" altLang="en-US" sz="1400" dirty="0">
              <a:ea typeface="微软雅黑" panose="020B0503020204020204" pitchFamily="34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898187" y="105385"/>
            <a:ext cx="1402080" cy="119888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l">
              <a:lnSpc>
                <a:spcPct val="150000"/>
              </a:lnSpc>
            </a:pPr>
            <a:r>
              <a:rPr lang="zh-CN" sz="2400" b="1" dirty="0">
                <a:ea typeface="微软雅黑" panose="020B0503020204020204" pitchFamily="34" charset="-122"/>
                <a:sym typeface="+mn-ea"/>
              </a:rPr>
              <a:t>锡膏管控</a:t>
            </a:r>
            <a:endParaRPr lang="zh-CN" sz="2400" dirty="0">
              <a:ea typeface="微软雅黑" panose="020B0503020204020204" pitchFamily="34" charset="-122"/>
            </a:endParaRPr>
          </a:p>
          <a:p>
            <a:pPr lvl="0">
              <a:lnSpc>
                <a:spcPct val="150000"/>
              </a:lnSpc>
            </a:pPr>
            <a:endParaRPr lang="zh-CN" sz="2400" dirty="0">
              <a:ea typeface="微软雅黑" panose="020B0503020204020204" pitchFamily="34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571490" y="5207000"/>
            <a:ext cx="6188710" cy="569595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35930" y="1304290"/>
            <a:ext cx="6224270" cy="2926715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6031865" y="4307205"/>
            <a:ext cx="4898390" cy="235331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lvl="0">
              <a:lnSpc>
                <a:spcPct val="150000"/>
              </a:lnSpc>
            </a:pPr>
            <a:r>
              <a:rPr lang="zh-CN" altLang="en-US" sz="1400" dirty="0">
                <a:ea typeface="微软雅黑" panose="020B0503020204020204" pitchFamily="34" charset="-122"/>
              </a:rPr>
              <a:t>操作 打开回温</a:t>
            </a:r>
            <a:r>
              <a:rPr lang="en-US" altLang="zh-CN" sz="1400" dirty="0">
                <a:ea typeface="微软雅黑" panose="020B0503020204020204" pitchFamily="34" charset="-122"/>
              </a:rPr>
              <a:t>/</a:t>
            </a:r>
            <a:r>
              <a:rPr lang="zh-CN" altLang="en-US" sz="1400" dirty="0">
                <a:ea typeface="微软雅黑" panose="020B0503020204020204" pitchFamily="34" charset="-122"/>
              </a:rPr>
              <a:t>搅拌功能 扫描锡膏条码进入回温</a:t>
            </a:r>
            <a:r>
              <a:rPr lang="en-US" altLang="zh-CN" sz="1400" dirty="0">
                <a:ea typeface="微软雅黑" panose="020B0503020204020204" pitchFamily="34" charset="-122"/>
              </a:rPr>
              <a:t>/</a:t>
            </a:r>
            <a:r>
              <a:rPr lang="zh-CN" altLang="en-US" sz="1400" dirty="0">
                <a:ea typeface="微软雅黑" panose="020B0503020204020204" pitchFamily="34" charset="-122"/>
              </a:rPr>
              <a:t>搅拌状态</a:t>
            </a:r>
            <a:endParaRPr lang="zh-CN" altLang="en-US" sz="1400" dirty="0">
              <a:ea typeface="微软雅黑" panose="020B0503020204020204" pitchFamily="34" charset="-122"/>
            </a:endParaRPr>
          </a:p>
          <a:p>
            <a:pPr lvl="0">
              <a:lnSpc>
                <a:spcPct val="150000"/>
              </a:lnSpc>
            </a:pPr>
            <a:endParaRPr lang="zh-CN" altLang="en-US" sz="1400" dirty="0">
              <a:ea typeface="微软雅黑" panose="020B0503020204020204" pitchFamily="34" charset="-122"/>
            </a:endParaRPr>
          </a:p>
          <a:p>
            <a:pPr lvl="0">
              <a:lnSpc>
                <a:spcPct val="150000"/>
              </a:lnSpc>
            </a:pPr>
            <a:endParaRPr lang="zh-CN" altLang="en-US" sz="1400" dirty="0">
              <a:ea typeface="微软雅黑" panose="020B0503020204020204" pitchFamily="34" charset="-122"/>
            </a:endParaRPr>
          </a:p>
          <a:p>
            <a:pPr lvl="0">
              <a:lnSpc>
                <a:spcPct val="150000"/>
              </a:lnSpc>
            </a:pPr>
            <a:endParaRPr lang="zh-CN" altLang="en-US" sz="1400" dirty="0">
              <a:ea typeface="微软雅黑" panose="020B0503020204020204" pitchFamily="34" charset="-122"/>
            </a:endParaRPr>
          </a:p>
          <a:p>
            <a:pPr lvl="0">
              <a:lnSpc>
                <a:spcPct val="150000"/>
              </a:lnSpc>
            </a:pPr>
            <a:endParaRPr lang="zh-CN" altLang="en-US" sz="1400" dirty="0">
              <a:ea typeface="微软雅黑" panose="020B0503020204020204" pitchFamily="34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en-US" sz="1400" dirty="0">
                <a:ea typeface="微软雅黑" panose="020B0503020204020204" pitchFamily="34" charset="-122"/>
              </a:rPr>
              <a:t>锡膏管控时间参数设置</a:t>
            </a:r>
            <a:endParaRPr lang="zh-CN" altLang="en-US" sz="1400" dirty="0">
              <a:ea typeface="微软雅黑" panose="020B0503020204020204" pitchFamily="34" charset="-122"/>
            </a:endParaRPr>
          </a:p>
          <a:p>
            <a:pPr lvl="0">
              <a:lnSpc>
                <a:spcPct val="150000"/>
              </a:lnSpc>
            </a:pPr>
            <a:endParaRPr lang="zh-CN" altLang="en-US" sz="1400" dirty="0"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/>
    </mc:Choice>
    <mc:Fallback>
      <p:transition spd="slow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304800" y="804545"/>
            <a:ext cx="9249410" cy="17995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dirty="0">
                <a:ea typeface="微软雅黑" panose="020B0503020204020204" pitchFamily="34" charset="-122"/>
              </a:rPr>
              <a:t>三  上线使用</a:t>
            </a:r>
            <a:endParaRPr lang="zh-CN" altLang="en-US" dirty="0">
              <a:ea typeface="微软雅黑" panose="020B0503020204020204" pitchFamily="34" charset="-122"/>
            </a:endParaRPr>
          </a:p>
          <a:p>
            <a:pPr lvl="0">
              <a:lnSpc>
                <a:spcPct val="150000"/>
              </a:lnSpc>
            </a:pPr>
            <a:r>
              <a:rPr lang="en-US" altLang="zh-CN" sz="1400" dirty="0">
                <a:ea typeface="微软雅黑" panose="020B0503020204020204" pitchFamily="34" charset="-122"/>
              </a:rPr>
              <a:t>3.1 </a:t>
            </a:r>
            <a:r>
              <a:rPr lang="zh-CN" altLang="en-US" sz="1400" dirty="0">
                <a:ea typeface="微软雅黑" panose="020B0503020204020204" pitchFamily="34" charset="-122"/>
              </a:rPr>
              <a:t>锡膏上线校验有效期，锡膏条码设定编辑名称</a:t>
            </a:r>
            <a:endParaRPr lang="zh-CN" altLang="en-US" sz="1400" dirty="0">
              <a:ea typeface="微软雅黑" panose="020B0503020204020204" pitchFamily="34" charset="-122"/>
            </a:endParaRPr>
          </a:p>
          <a:p>
            <a:pPr lvl="0">
              <a:lnSpc>
                <a:spcPct val="150000"/>
              </a:lnSpc>
            </a:pPr>
            <a:r>
              <a:rPr lang="en-US" altLang="zh-CN" sz="1400" dirty="0">
                <a:ea typeface="微软雅黑" panose="020B0503020204020204" pitchFamily="34" charset="-122"/>
              </a:rPr>
              <a:t>3.2 </a:t>
            </a:r>
            <a:r>
              <a:rPr lang="zh-CN" altLang="en-US" sz="1400" dirty="0">
                <a:ea typeface="微软雅黑" panose="020B0503020204020204" pitchFamily="34" charset="-122"/>
              </a:rPr>
              <a:t>锡膏上线记录回温，上线时间，接近有效期警告，超时报废</a:t>
            </a:r>
            <a:endParaRPr lang="zh-CN" altLang="en-US" dirty="0">
              <a:ea typeface="微软雅黑" panose="020B0503020204020204" pitchFamily="34" charset="-122"/>
            </a:endParaRPr>
          </a:p>
          <a:p>
            <a:pPr lvl="0">
              <a:lnSpc>
                <a:spcPct val="150000"/>
              </a:lnSpc>
            </a:pPr>
            <a:endParaRPr lang="zh-CN" altLang="en-US" sz="1400" dirty="0">
              <a:ea typeface="微软雅黑" panose="020B0503020204020204" pitchFamily="34" charset="-122"/>
            </a:endParaRPr>
          </a:p>
          <a:p>
            <a:pPr lvl="0">
              <a:lnSpc>
                <a:spcPct val="150000"/>
              </a:lnSpc>
            </a:pPr>
            <a:endParaRPr lang="zh-CN" altLang="en-US" sz="1400" dirty="0">
              <a:ea typeface="微软雅黑" panose="020B0503020204020204" pitchFamily="34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898187" y="105385"/>
            <a:ext cx="1402080" cy="6451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l">
              <a:lnSpc>
                <a:spcPct val="150000"/>
              </a:lnSpc>
            </a:pPr>
            <a:r>
              <a:rPr lang="zh-CN" sz="2400" b="1" dirty="0">
                <a:ea typeface="微软雅黑" panose="020B0503020204020204" pitchFamily="34" charset="-122"/>
                <a:sym typeface="+mn-ea"/>
              </a:rPr>
              <a:t>锡膏管控</a:t>
            </a:r>
            <a:endParaRPr lang="zh-CN" sz="2400" dirty="0">
              <a:ea typeface="微软雅黑" panose="020B0503020204020204" pitchFamily="34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04800" y="2592070"/>
            <a:ext cx="7040880" cy="3027680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1242695" y="5619750"/>
            <a:ext cx="4898390" cy="73723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lvl="0">
              <a:lnSpc>
                <a:spcPct val="150000"/>
              </a:lnSpc>
            </a:pPr>
            <a:r>
              <a:rPr lang="zh-CN" sz="1400" dirty="0">
                <a:ea typeface="微软雅黑" panose="020B0503020204020204" pitchFamily="34" charset="-122"/>
              </a:rPr>
              <a:t>经过搅拌的锡膏有效期内允许</a:t>
            </a:r>
            <a:r>
              <a:rPr lang="en-US" altLang="zh-CN" sz="1400" dirty="0">
                <a:ea typeface="微软雅黑" panose="020B0503020204020204" pitchFamily="34" charset="-122"/>
              </a:rPr>
              <a:t>pcheck</a:t>
            </a:r>
            <a:r>
              <a:rPr lang="zh-CN" altLang="en-US" sz="1400" dirty="0">
                <a:ea typeface="微软雅黑" panose="020B0503020204020204" pitchFamily="34" charset="-122"/>
              </a:rPr>
              <a:t>上料防错</a:t>
            </a:r>
            <a:r>
              <a:rPr lang="zh-CN" sz="1400" dirty="0">
                <a:ea typeface="微软雅黑" panose="020B0503020204020204" pitchFamily="34" charset="-122"/>
              </a:rPr>
              <a:t>上线使用，计算显示回温有效期，上线有效期及物料有效期</a:t>
            </a:r>
            <a:endParaRPr lang="zh-CN" sz="1400" dirty="0">
              <a:ea typeface="微软雅黑" panose="020B0503020204020204" pitchFamily="34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30160" y="3180080"/>
            <a:ext cx="4358640" cy="2439670"/>
          </a:xfrm>
          <a:prstGeom prst="rect">
            <a:avLst/>
          </a:prstGeom>
        </p:spPr>
      </p:pic>
      <p:sp>
        <p:nvSpPr>
          <p:cNvPr id="8" name="文本框 7"/>
          <p:cNvSpPr txBox="1"/>
          <p:nvPr/>
        </p:nvSpPr>
        <p:spPr>
          <a:xfrm>
            <a:off x="8507095" y="5619750"/>
            <a:ext cx="2604770" cy="41402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lvl="0">
              <a:lnSpc>
                <a:spcPct val="150000"/>
              </a:lnSpc>
            </a:pPr>
            <a:r>
              <a:rPr lang="zh-CN" sz="1400" dirty="0">
                <a:ea typeface="微软雅黑" panose="020B0503020204020204" pitchFamily="34" charset="-122"/>
              </a:rPr>
              <a:t>设定物料余量及时间颜色预警</a:t>
            </a:r>
            <a:endParaRPr lang="zh-CN" sz="1400" dirty="0"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/>
    </mc:Choice>
    <mc:Fallback>
      <p:transition spd="slow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304800" y="804545"/>
            <a:ext cx="4091305" cy="5031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dirty="0">
                <a:ea typeface="微软雅黑" panose="020B0503020204020204" pitchFamily="34" charset="-122"/>
              </a:rPr>
              <a:t>四   锡膏报废</a:t>
            </a:r>
            <a:endParaRPr lang="zh-CN" altLang="en-US" dirty="0">
              <a:ea typeface="微软雅黑" panose="020B0503020204020204" pitchFamily="34" charset="-122"/>
            </a:endParaRPr>
          </a:p>
          <a:p>
            <a:pPr lvl="0">
              <a:lnSpc>
                <a:spcPct val="150000"/>
              </a:lnSpc>
            </a:pPr>
            <a:r>
              <a:rPr lang="en-US" altLang="zh-CN" sz="1400" dirty="0">
                <a:ea typeface="微软雅黑" panose="020B0503020204020204" pitchFamily="34" charset="-122"/>
              </a:rPr>
              <a:t>4.1 </a:t>
            </a:r>
            <a:r>
              <a:rPr lang="zh-CN" altLang="en-US" sz="1400" dirty="0">
                <a:ea typeface="微软雅黑" panose="020B0503020204020204" pitchFamily="34" charset="-122"/>
                <a:sym typeface="+mn-ea"/>
              </a:rPr>
              <a:t>超过物料</a:t>
            </a:r>
            <a:r>
              <a:rPr lang="zh-CN" altLang="en-US" sz="1400" dirty="0">
                <a:ea typeface="微软雅黑" panose="020B0503020204020204" pitchFamily="34" charset="-122"/>
              </a:rPr>
              <a:t>有效期报废</a:t>
            </a:r>
            <a:endParaRPr lang="zh-CN" altLang="en-US" sz="1400" dirty="0">
              <a:ea typeface="微软雅黑" panose="020B0503020204020204" pitchFamily="34" charset="-122"/>
            </a:endParaRPr>
          </a:p>
          <a:p>
            <a:pPr lvl="0">
              <a:lnSpc>
                <a:spcPct val="150000"/>
              </a:lnSpc>
            </a:pPr>
            <a:endParaRPr lang="en-US" altLang="zh-CN" sz="1400" dirty="0">
              <a:ea typeface="微软雅黑" panose="020B0503020204020204" pitchFamily="34" charset="-122"/>
            </a:endParaRPr>
          </a:p>
          <a:p>
            <a:pPr lvl="0">
              <a:lnSpc>
                <a:spcPct val="150000"/>
              </a:lnSpc>
            </a:pPr>
            <a:endParaRPr lang="en-US" altLang="zh-CN" sz="1400" dirty="0">
              <a:ea typeface="微软雅黑" panose="020B0503020204020204" pitchFamily="34" charset="-122"/>
            </a:endParaRPr>
          </a:p>
          <a:p>
            <a:pPr lvl="0">
              <a:lnSpc>
                <a:spcPct val="150000"/>
              </a:lnSpc>
            </a:pPr>
            <a:endParaRPr lang="en-US" altLang="zh-CN" sz="1400" dirty="0">
              <a:ea typeface="微软雅黑" panose="020B0503020204020204" pitchFamily="34" charset="-122"/>
            </a:endParaRPr>
          </a:p>
          <a:p>
            <a:pPr lvl="0">
              <a:lnSpc>
                <a:spcPct val="150000"/>
              </a:lnSpc>
            </a:pPr>
            <a:endParaRPr lang="en-US" altLang="zh-CN" sz="1400" dirty="0">
              <a:ea typeface="微软雅黑" panose="020B0503020204020204" pitchFamily="34" charset="-122"/>
            </a:endParaRPr>
          </a:p>
          <a:p>
            <a:pPr lvl="0">
              <a:lnSpc>
                <a:spcPct val="150000"/>
              </a:lnSpc>
            </a:pPr>
            <a:r>
              <a:rPr lang="en-US" altLang="zh-CN" sz="1400" dirty="0">
                <a:ea typeface="微软雅黑" panose="020B0503020204020204" pitchFamily="34" charset="-122"/>
              </a:rPr>
              <a:t>4.2 </a:t>
            </a:r>
            <a:r>
              <a:rPr lang="zh-CN" altLang="en-US" sz="1400" dirty="0">
                <a:ea typeface="微软雅黑" panose="020B0503020204020204" pitchFamily="34" charset="-122"/>
              </a:rPr>
              <a:t>回温超过最大时间报废，</a:t>
            </a:r>
            <a:endParaRPr lang="zh-CN" altLang="en-US" sz="1400" dirty="0">
              <a:ea typeface="微软雅黑" panose="020B0503020204020204" pitchFamily="34" charset="-122"/>
            </a:endParaRPr>
          </a:p>
          <a:p>
            <a:pPr lvl="0">
              <a:lnSpc>
                <a:spcPct val="150000"/>
              </a:lnSpc>
            </a:pPr>
            <a:r>
              <a:rPr lang="zh-CN" altLang="en-US" sz="1400" dirty="0">
                <a:ea typeface="微软雅黑" panose="020B0503020204020204" pitchFamily="34" charset="-122"/>
              </a:rPr>
              <a:t>     上线使用超过最大时间报废</a:t>
            </a:r>
            <a:endParaRPr lang="zh-CN" altLang="en-US" sz="1400" dirty="0">
              <a:ea typeface="微软雅黑" panose="020B0503020204020204" pitchFamily="34" charset="-122"/>
            </a:endParaRPr>
          </a:p>
          <a:p>
            <a:pPr lvl="0">
              <a:lnSpc>
                <a:spcPct val="150000"/>
              </a:lnSpc>
            </a:pPr>
            <a:endParaRPr lang="en-US" altLang="zh-CN" sz="1400" dirty="0">
              <a:ea typeface="微软雅黑" panose="020B0503020204020204" pitchFamily="34" charset="-122"/>
            </a:endParaRPr>
          </a:p>
          <a:p>
            <a:pPr lvl="0">
              <a:lnSpc>
                <a:spcPct val="150000"/>
              </a:lnSpc>
            </a:pPr>
            <a:endParaRPr lang="en-US" altLang="zh-CN" sz="1400" dirty="0">
              <a:ea typeface="微软雅黑" panose="020B0503020204020204" pitchFamily="34" charset="-122"/>
            </a:endParaRPr>
          </a:p>
          <a:p>
            <a:pPr lvl="0">
              <a:lnSpc>
                <a:spcPct val="150000"/>
              </a:lnSpc>
            </a:pPr>
            <a:endParaRPr lang="en-US" altLang="zh-CN" sz="1400" dirty="0">
              <a:ea typeface="微软雅黑" panose="020B0503020204020204" pitchFamily="34" charset="-122"/>
            </a:endParaRPr>
          </a:p>
          <a:p>
            <a:pPr lvl="0">
              <a:lnSpc>
                <a:spcPct val="150000"/>
              </a:lnSpc>
            </a:pPr>
            <a:endParaRPr lang="en-US" altLang="zh-CN" sz="1400" dirty="0">
              <a:ea typeface="微软雅黑" panose="020B0503020204020204" pitchFamily="34" charset="-122"/>
            </a:endParaRPr>
          </a:p>
          <a:p>
            <a:pPr lvl="0">
              <a:lnSpc>
                <a:spcPct val="150000"/>
              </a:lnSpc>
            </a:pPr>
            <a:endParaRPr lang="en-US" altLang="zh-CN" sz="1400" dirty="0">
              <a:ea typeface="微软雅黑" panose="020B0503020204020204" pitchFamily="34" charset="-122"/>
            </a:endParaRPr>
          </a:p>
          <a:p>
            <a:pPr lvl="0">
              <a:lnSpc>
                <a:spcPct val="150000"/>
              </a:lnSpc>
            </a:pPr>
            <a:r>
              <a:rPr lang="en-US" altLang="zh-CN" sz="1400" dirty="0">
                <a:ea typeface="微软雅黑" panose="020B0503020204020204" pitchFamily="34" charset="-122"/>
              </a:rPr>
              <a:t>4.3 </a:t>
            </a:r>
            <a:r>
              <a:rPr lang="zh-CN" altLang="en-US" sz="1400" dirty="0">
                <a:ea typeface="微软雅黑" panose="020B0503020204020204" pitchFamily="34" charset="-122"/>
              </a:rPr>
              <a:t>发现锡膏异常强制报废</a:t>
            </a:r>
            <a:endParaRPr lang="zh-CN" altLang="en-US" sz="1400" dirty="0">
              <a:ea typeface="微软雅黑" panose="020B0503020204020204" pitchFamily="34" charset="-122"/>
            </a:endParaRPr>
          </a:p>
          <a:p>
            <a:pPr lvl="0">
              <a:lnSpc>
                <a:spcPct val="150000"/>
              </a:lnSpc>
            </a:pPr>
            <a:endParaRPr lang="zh-CN" altLang="en-US" sz="1400" dirty="0">
              <a:ea typeface="微软雅黑" panose="020B0503020204020204" pitchFamily="34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898187" y="105385"/>
            <a:ext cx="1402080" cy="6451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l">
              <a:lnSpc>
                <a:spcPct val="150000"/>
              </a:lnSpc>
            </a:pPr>
            <a:r>
              <a:rPr lang="zh-CN" sz="2400" b="1" dirty="0">
                <a:ea typeface="微软雅黑" panose="020B0503020204020204" pitchFamily="34" charset="-122"/>
                <a:sym typeface="+mn-ea"/>
              </a:rPr>
              <a:t>锡膏管控</a:t>
            </a:r>
            <a:endParaRPr lang="zh-CN" sz="2400" dirty="0">
              <a:ea typeface="微软雅黑" panose="020B0503020204020204" pitchFamily="34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121910" y="4290695"/>
            <a:ext cx="5384165" cy="2207895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96105" y="2243455"/>
            <a:ext cx="7329170" cy="156019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/>
    </mc:Choice>
    <mc:Fallback>
      <p:transition spd="slow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969213" y="168885"/>
            <a:ext cx="555688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ea typeface="微软雅黑" panose="020B0503020204020204" pitchFamily="34" charset="-122"/>
                <a:cs typeface="+mn-ea"/>
              </a:rPr>
              <a:t>锡膏管控参考</a:t>
            </a:r>
            <a:endParaRPr lang="zh-CN" altLang="en-US" sz="3200" b="1" dirty="0"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304800" y="1181205"/>
            <a:ext cx="11582400" cy="456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en-US" altLang="zh-CN" b="1" dirty="0">
                <a:ea typeface="微软雅黑" panose="020B0503020204020204" pitchFamily="34" charset="-122"/>
              </a:rPr>
              <a:t>	</a:t>
            </a:r>
            <a:endParaRPr lang="zh-CN" altLang="zh-CN" b="1" dirty="0">
              <a:ea typeface="微软雅黑" panose="020B0503020204020204" pitchFamily="34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568325" y="793750"/>
            <a:ext cx="11130915" cy="55308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lvl="0">
              <a:lnSpc>
                <a:spcPct val="150000"/>
              </a:lnSpc>
            </a:pPr>
            <a:endParaRPr lang="zh-CN" altLang="en-US" sz="2000" dirty="0">
              <a:ea typeface="微软雅黑" panose="020B0503020204020204" pitchFamily="34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62100" y="1442085"/>
            <a:ext cx="9142730" cy="467931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/>
    </mc:Choice>
    <mc:Fallback>
      <p:transition spd="slow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969213" y="168885"/>
            <a:ext cx="555688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ea typeface="微软雅黑" panose="020B0503020204020204" pitchFamily="34" charset="-122"/>
                <a:cs typeface="+mn-ea"/>
              </a:rPr>
              <a:t>锡膏管控参考</a:t>
            </a:r>
            <a:endParaRPr lang="zh-CN" altLang="en-US" sz="3200" b="1" dirty="0"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304800" y="1181205"/>
            <a:ext cx="11582400" cy="456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en-US" altLang="zh-CN" b="1" dirty="0">
                <a:ea typeface="微软雅黑" panose="020B0503020204020204" pitchFamily="34" charset="-122"/>
              </a:rPr>
              <a:t>	</a:t>
            </a:r>
            <a:endParaRPr lang="zh-CN" altLang="zh-CN" b="1" dirty="0">
              <a:ea typeface="微软雅黑" panose="020B0503020204020204" pitchFamily="34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568325" y="793750"/>
            <a:ext cx="11130915" cy="55308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lvl="0">
              <a:lnSpc>
                <a:spcPct val="150000"/>
              </a:lnSpc>
            </a:pPr>
            <a:endParaRPr lang="zh-CN" altLang="en-US" sz="2000" dirty="0">
              <a:ea typeface="微软雅黑" panose="020B0503020204020204" pitchFamily="34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783080" y="1181100"/>
            <a:ext cx="8625840" cy="4953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/>
    </mc:Choice>
    <mc:Fallback>
      <p:transition spd="slow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2"/>
          <p:cNvPicPr>
            <a:picLocks noChangeAspect="1" noChangeArrowheads="1"/>
          </p:cNvPicPr>
          <p:nvPr/>
        </p:nvPicPr>
        <p:blipFill rotWithShape="1">
          <a:blip r:embed="rId1" cstate="email"/>
          <a:srcRect/>
          <a:stretch>
            <a:fillRect/>
          </a:stretch>
        </p:blipFill>
        <p:spPr bwMode="auto">
          <a:xfrm>
            <a:off x="0" y="0"/>
            <a:ext cx="12192000" cy="6860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2" cstate="email"/>
          <a:srcRect/>
          <a:stretch>
            <a:fillRect/>
          </a:stretch>
        </p:blipFill>
        <p:spPr>
          <a:xfrm>
            <a:off x="304801" y="765174"/>
            <a:ext cx="11582400" cy="5673725"/>
          </a:xfrm>
          <a:prstGeom prst="rect">
            <a:avLst/>
          </a:prstGeom>
        </p:spPr>
      </p:pic>
      <p:cxnSp>
        <p:nvCxnSpPr>
          <p:cNvPr id="18" name="直接连接符 17"/>
          <p:cNvCxnSpPr/>
          <p:nvPr/>
        </p:nvCxnSpPr>
        <p:spPr>
          <a:xfrm>
            <a:off x="7528208" y="2313757"/>
            <a:ext cx="30480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连接符 18"/>
          <p:cNvCxnSpPr/>
          <p:nvPr/>
        </p:nvCxnSpPr>
        <p:spPr>
          <a:xfrm>
            <a:off x="1509589" y="4661817"/>
            <a:ext cx="32766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文本框 6"/>
          <p:cNvSpPr txBox="1"/>
          <p:nvPr/>
        </p:nvSpPr>
        <p:spPr>
          <a:xfrm>
            <a:off x="11487150" y="-647700"/>
            <a:ext cx="877163" cy="45845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dirty="0">
                <a:ea typeface="微软雅黑" panose="020B0503020204020204" pitchFamily="34" charset="-122"/>
                <a:cs typeface="+mn-ea"/>
              </a:rPr>
              <a:t>延迟符</a:t>
            </a:r>
            <a:endParaRPr lang="zh-CN" altLang="en-US" dirty="0"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8" name="TextBox 56"/>
          <p:cNvSpPr txBox="1">
            <a:spLocks noChangeArrowheads="1"/>
          </p:cNvSpPr>
          <p:nvPr/>
        </p:nvSpPr>
        <p:spPr bwMode="auto">
          <a:xfrm>
            <a:off x="825206" y="2546032"/>
            <a:ext cx="10299939" cy="265790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defRPr/>
            </a:pPr>
            <a:r>
              <a:rPr lang="zh-CN" altLang="en-US" sz="6600" dirty="0">
                <a:solidFill>
                  <a:schemeClr val="bg1"/>
                </a:solidFill>
                <a:ea typeface="微软雅黑" panose="020B0503020204020204" pitchFamily="34" charset="-122"/>
                <a:cs typeface="+mn-ea"/>
              </a:rPr>
              <a:t>携手均维，共赢未来</a:t>
            </a:r>
            <a:endParaRPr lang="en-US" altLang="zh-CN" sz="6600" dirty="0">
              <a:solidFill>
                <a:schemeClr val="bg1"/>
              </a:solidFill>
              <a:ea typeface="微软雅黑" panose="020B0503020204020204" pitchFamily="34" charset="-122"/>
              <a:cs typeface="+mn-ea"/>
            </a:endParaRPr>
          </a:p>
          <a:p>
            <a:pPr algn="ctr">
              <a:lnSpc>
                <a:spcPct val="150000"/>
              </a:lnSpc>
              <a:defRPr/>
            </a:pPr>
            <a:endParaRPr lang="en-US" altLang="zh-CN" sz="2400" dirty="0">
              <a:solidFill>
                <a:srgbClr val="1F4E79"/>
              </a:solidFill>
              <a:ea typeface="微软雅黑" panose="020B0503020204020204" pitchFamily="34" charset="-122"/>
              <a:cs typeface="+mn-ea"/>
            </a:endParaRPr>
          </a:p>
          <a:p>
            <a:pPr algn="ctr">
              <a:lnSpc>
                <a:spcPct val="150000"/>
              </a:lnSpc>
              <a:defRPr/>
            </a:pPr>
            <a:r>
              <a:rPr lang="zh-CN" altLang="en-US" sz="2400" dirty="0">
                <a:solidFill>
                  <a:schemeClr val="bg1"/>
                </a:solidFill>
                <a:ea typeface="微软雅黑" panose="020B0503020204020204" pitchFamily="34" charset="-122"/>
                <a:cs typeface="+mn-ea"/>
              </a:rPr>
              <a:t>                 均维科技助力实现智能制造</a:t>
            </a:r>
            <a:endParaRPr lang="zh-CN" altLang="en-US" sz="2400" dirty="0">
              <a:solidFill>
                <a:schemeClr val="bg1"/>
              </a:solidFill>
              <a:ea typeface="微软雅黑" panose="020B0503020204020204" pitchFamily="34" charset="-122"/>
              <a:cs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/>
    </mc:Choice>
    <mc:Fallback>
      <p:transition spd="slow"/>
    </mc:Fallback>
  </mc:AlternateContent>
</p:sld>
</file>

<file path=ppt/theme/theme1.xml><?xml version="1.0" encoding="utf-8"?>
<a:theme xmlns:a="http://schemas.openxmlformats.org/drawingml/2006/main" name="第一PPT，www.1ppt.com">
  <a:themeElements>
    <a:clrScheme name="自定义 1">
      <a:dk1>
        <a:sysClr val="windowText" lastClr="000000"/>
      </a:dk1>
      <a:lt1>
        <a:sysClr val="window" lastClr="FFFFFF"/>
      </a:lt1>
      <a:dk2>
        <a:srgbClr val="0563C1"/>
      </a:dk2>
      <a:lt2>
        <a:srgbClr val="E7E6E6"/>
      </a:lt2>
      <a:accent1>
        <a:srgbClr val="8CC066"/>
      </a:accent1>
      <a:accent2>
        <a:srgbClr val="66BFBC"/>
      </a:accent2>
      <a:accent3>
        <a:srgbClr val="FC6E5B"/>
      </a:accent3>
      <a:accent4>
        <a:srgbClr val="FBC75D"/>
      </a:accent4>
      <a:accent5>
        <a:srgbClr val="6080A6"/>
      </a:accent5>
      <a:accent6>
        <a:srgbClr val="A5A5A5"/>
      </a:accent6>
      <a:hlink>
        <a:srgbClr val="0563C1"/>
      </a:hlink>
      <a:folHlink>
        <a:srgbClr val="954F72"/>
      </a:folHlink>
    </a:clrScheme>
    <a:fontScheme name="0q5y4hgz">
      <a:majorFont>
        <a:latin typeface=""/>
        <a:ea typeface="微软雅黑"/>
        <a:cs typeface=""/>
      </a:majorFont>
      <a:minorFont>
        <a:latin typeface="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831</Words>
  <Application>WPS 演示</Application>
  <PresentationFormat>宽屏</PresentationFormat>
  <Paragraphs>107</Paragraphs>
  <Slides>10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10</vt:i4>
      </vt:variant>
    </vt:vector>
  </HeadingPairs>
  <TitlesOfParts>
    <vt:vector size="18" baseType="lpstr">
      <vt:lpstr>Arial</vt:lpstr>
      <vt:lpstr>宋体</vt:lpstr>
      <vt:lpstr>Wingdings</vt:lpstr>
      <vt:lpstr>Microsoft Sans Serif</vt:lpstr>
      <vt:lpstr>微软雅黑</vt:lpstr>
      <vt:lpstr>Arial Unicode MS</vt:lpstr>
      <vt:lpstr>Calibri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均维科技智能制造解决方案</dc:title>
  <dc:creator>zhong sam</dc:creator>
  <cp:lastModifiedBy>Administrator</cp:lastModifiedBy>
  <cp:revision>1877</cp:revision>
  <cp:lastPrinted>2019-01-09T10:27:00Z</cp:lastPrinted>
  <dcterms:created xsi:type="dcterms:W3CDTF">2015-08-05T05:45:00Z</dcterms:created>
  <dcterms:modified xsi:type="dcterms:W3CDTF">2021-04-16T23:56:02Z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2052-11.8.2.8053</vt:lpwstr>
  </property>
</Properties>
</file>